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theme/themeOverride18.xml" ContentType="application/vnd.openxmlformats-officedocument.themeOverride+xml"/>
  <Override PartName="/ppt/charts/chart19.xml" ContentType="application/vnd.openxmlformats-officedocument.drawingml.chart+xml"/>
  <Override PartName="/ppt/theme/themeOverride1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9" r:id="rId2"/>
  </p:sldMasterIdLst>
  <p:notesMasterIdLst>
    <p:notesMasterId r:id="rId19"/>
  </p:notesMasterIdLst>
  <p:sldIdLst>
    <p:sldId id="344" r:id="rId3"/>
    <p:sldId id="347" r:id="rId4"/>
    <p:sldId id="348" r:id="rId5"/>
    <p:sldId id="257" r:id="rId6"/>
    <p:sldId id="345" r:id="rId7"/>
    <p:sldId id="258" r:id="rId8"/>
    <p:sldId id="259" r:id="rId9"/>
    <p:sldId id="260" r:id="rId10"/>
    <p:sldId id="261" r:id="rId11"/>
    <p:sldId id="349" r:id="rId12"/>
    <p:sldId id="407" r:id="rId13"/>
    <p:sldId id="262" r:id="rId14"/>
    <p:sldId id="263" r:id="rId15"/>
    <p:sldId id="264" r:id="rId16"/>
    <p:sldId id="265" r:id="rId17"/>
    <p:sldId id="408" r:id="rId18"/>
  </p:sldIdLst>
  <p:sldSz cx="12192000" cy="6858000"/>
  <p:notesSz cx="6858000" cy="9144000"/>
  <p:custDataLst>
    <p:tags r:id="rId20"/>
  </p:custDataLst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660" autoAdjust="0"/>
  </p:normalViewPr>
  <p:slideViewPr>
    <p:cSldViewPr>
      <p:cViewPr varScale="1">
        <p:scale>
          <a:sx n="81" d="100"/>
          <a:sy n="81" d="100"/>
        </p:scale>
        <p:origin x="1771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18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19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i-FI" sz="2000" b="0">
                <a:latin typeface="Arial" panose="020B0604020202020204" pitchFamily="34" charset="0"/>
                <a:cs typeface="Arial" panose="020B0604020202020204" pitchFamily="34" charset="0"/>
              </a:rPr>
              <a:t>Kokonaiskeskiarvo</a:t>
            </a:r>
          </a:p>
        </c:rich>
      </c:tx>
      <c:layout>
        <c:manualLayout>
          <c:xMode val="edge"/>
          <c:yMode val="edge"/>
          <c:x val="0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329089492559433"/>
          <c:y val="9.6093744039535522E-2"/>
          <c:w val="0.70124739408493042"/>
          <c:h val="0.8643072247505188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Taul1!$B$1</c:f>
              <c:strCache>
                <c:ptCount val="1"/>
                <c:pt idx="0">
                  <c:v>avg (answer)</c:v>
                </c:pt>
              </c:strCache>
            </c:strRef>
          </c:tx>
          <c:spPr>
            <a:solidFill>
              <a:srgbClr val="F49600"/>
            </a:solidFill>
            <a:ln>
              <a:noFill/>
            </a:ln>
          </c:spPr>
          <c:invertIfNegative val="0"/>
          <c:dLbls>
            <c:numFmt formatCode="#,##0.00" sourceLinked="0"/>
            <c:spPr>
              <a:noFill/>
              <a:ln w="25371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>
                  <a:defRPr sz="1000" b="0" smtId="4294967295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</c:f>
              <c:strCache>
                <c:ptCount val="1"/>
                <c:pt idx="0">
                  <c:v>Kokonaiskeskiarvo</c:v>
                </c:pt>
              </c:strCache>
            </c:strRef>
          </c:cat>
          <c:val>
            <c:numRef>
              <c:f>Taul1!$B$2</c:f>
              <c:numCache>
                <c:formatCode>General</c:formatCode>
                <c:ptCount val="1"/>
                <c:pt idx="0">
                  <c:v>3.5738343904062102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0-3859-4AF9-9B71-09F9AED274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939008"/>
        <c:axId val="1"/>
      </c:barChart>
      <c:catAx>
        <c:axId val="159939008"/>
        <c:scaling>
          <c:orientation val="maxMin"/>
        </c:scaling>
        <c:delete val="0"/>
        <c:axPos val="b"/>
        <c:numFmt formatCode="General" sourceLinked="0"/>
        <c:majorTickMark val="none"/>
        <c:minorTickMark val="none"/>
        <c:tickLblPos val="none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20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fi-FI"/>
          </a:p>
        </c:txPr>
        <c:crossAx val="1"/>
        <c:crosses val="autoZero"/>
        <c:auto val="0"/>
        <c:lblAlgn val="ctr"/>
        <c:lblOffset val="100"/>
        <c:noMultiLvlLbl val="0"/>
      </c:catAx>
      <c:valAx>
        <c:axId val="1"/>
        <c:scaling>
          <c:orientation val="minMax"/>
          <c:max val="6"/>
          <c:min val="0"/>
        </c:scaling>
        <c:delete val="0"/>
        <c:axPos val="r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numFmt formatCode="General" sourceLinked="0"/>
        <c:majorTickMark val="none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1000" smtId="429496729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fi-FI"/>
          </a:p>
        </c:txPr>
        <c:crossAx val="159939008"/>
        <c:crosses val="autoZero"/>
        <c:crossBetween val="between"/>
        <c:majorUnit val="1"/>
      </c:valAx>
      <c:spPr>
        <a:noFill/>
        <a:ln w="25371">
          <a:noFill/>
        </a:ln>
      </c:spPr>
    </c:plotArea>
    <c:plotVisOnly val="1"/>
    <c:dispBlanksAs val="gap"/>
    <c:showDLblsOverMax val="0"/>
  </c:chart>
  <c:txPr>
    <a:bodyPr/>
    <a:lstStyle/>
    <a:p>
      <a:pPr>
        <a:defRPr sz="1798" smtId="4294967295"/>
      </a:pPr>
      <a:endParaRPr lang="fi-FI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8732948303222656"/>
          <c:y val="1.0537647176533937E-3"/>
          <c:w val="0.47951698303222656"/>
          <c:h val="0.8534538149833679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1-62D2-4E18-8F71-75D5959D8E50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smtId="4294967295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Taul1!$A$2:$A$3</c:f>
              <c:strCache>
                <c:ptCount val="2"/>
                <c:pt idx="0">
                  <c:v>Osastollamme ristiriidat ja erimielisyydet selvitetään</c:v>
                </c:pt>
                <c:pt idx="1">
                  <c:v>Osastomme ilmapiiri on kannustava.</c:v>
                </c:pt>
              </c:strCache>
            </c:strRef>
          </c:cat>
          <c:val>
            <c:numRef>
              <c:f>Taul1!$B$2:$B$3</c:f>
              <c:numCache>
                <c:formatCode>0%</c:formatCode>
                <c:ptCount val="2"/>
                <c:pt idx="0">
                  <c:v>0.13942497046081101</c:v>
                </c:pt>
                <c:pt idx="1">
                  <c:v>0.122883024812918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5-7A4C-4752-BC3C-0FB048B9B5A6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3-62D2-4E18-8F71-75D5959D8E50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smtId="4294967295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Taul1!$A$2:$A$3</c:f>
              <c:strCache>
                <c:ptCount val="2"/>
                <c:pt idx="0">
                  <c:v>Osastollamme ristiriidat ja erimielisyydet selvitetään</c:v>
                </c:pt>
                <c:pt idx="1">
                  <c:v>Osastomme ilmapiiri on kannustava.</c:v>
                </c:pt>
              </c:strCache>
            </c:strRef>
          </c:cat>
          <c:val>
            <c:numRef>
              <c:f>Taul1!$C$2:$C$3</c:f>
              <c:numCache>
                <c:formatCode>0%</c:formatCode>
                <c:ptCount val="2"/>
                <c:pt idx="0">
                  <c:v>0.18589996061441499</c:v>
                </c:pt>
                <c:pt idx="1">
                  <c:v>0.17999212288302499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B-7A4C-4752-BC3C-0FB048B9B5A6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5-62D2-4E18-8F71-75D5959D8E50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smtId="4294967295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Taul1!$A$2:$A$3</c:f>
              <c:strCache>
                <c:ptCount val="2"/>
                <c:pt idx="0">
                  <c:v>Osastollamme ristiriidat ja erimielisyydet selvitetään</c:v>
                </c:pt>
                <c:pt idx="1">
                  <c:v>Osastomme ilmapiiri on kannustava.</c:v>
                </c:pt>
              </c:strCache>
            </c:strRef>
          </c:cat>
          <c:val>
            <c:numRef>
              <c:f>Taul1!$D$2:$D$3</c:f>
              <c:numCache>
                <c:formatCode>0%</c:formatCode>
                <c:ptCount val="2"/>
                <c:pt idx="0">
                  <c:v>8.7435998424576597E-2</c:v>
                </c:pt>
                <c:pt idx="1">
                  <c:v>8.5466719180779804E-2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11-7A4C-4752-BC3C-0FB048B9B5A6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00" kern="1200" baseline="0" smtId="4294967295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7-62D2-4E18-8F71-75D5959D8E50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 smtId="4294967295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Taul1!$A$2:$A$3</c:f>
              <c:strCache>
                <c:ptCount val="2"/>
                <c:pt idx="0">
                  <c:v>Osastollamme ristiriidat ja erimielisyydet selvitetään</c:v>
                </c:pt>
                <c:pt idx="1">
                  <c:v>Osastomme ilmapiiri on kannustava.</c:v>
                </c:pt>
              </c:strCache>
            </c:strRef>
          </c:cat>
          <c:val>
            <c:numRef>
              <c:f>Taul1!$E$2:$E$3</c:f>
              <c:numCache>
                <c:formatCode>0%</c:formatCode>
                <c:ptCount val="2"/>
                <c:pt idx="0">
                  <c:v>0.27530523828278902</c:v>
                </c:pt>
                <c:pt idx="1">
                  <c:v>0.25324931075226498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12-7A4C-4752-BC3C-0FB048B9B5A6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00" kern="1200" baseline="0" smtId="4294967295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9-62D2-4E18-8F71-75D5959D8E50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 smtId="4294967295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Taul1!$A$2:$A$3</c:f>
              <c:strCache>
                <c:ptCount val="2"/>
                <c:pt idx="0">
                  <c:v>Osastollamme ristiriidat ja erimielisyydet selvitetään</c:v>
                </c:pt>
                <c:pt idx="1">
                  <c:v>Osastomme ilmapiiri on kannustava.</c:v>
                </c:pt>
              </c:strCache>
            </c:strRef>
          </c:cat>
          <c:val>
            <c:numRef>
              <c:f>Taul1!$F$2:$F$3</c:f>
              <c:numCache>
                <c:formatCode>0%</c:formatCode>
                <c:ptCount val="2"/>
                <c:pt idx="0">
                  <c:v>0.17172115005907801</c:v>
                </c:pt>
                <c:pt idx="1">
                  <c:v>0.20638046474990199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13-7A4C-4752-BC3C-0FB048B9B5A6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00" kern="1200" baseline="0" smtId="4294967295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B-62D2-4E18-8F71-75D5959D8E50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 smtId="4294967295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Taul1!$A$2:$A$3</c:f>
              <c:strCache>
                <c:ptCount val="2"/>
                <c:pt idx="0">
                  <c:v>Osastollamme ristiriidat ja erimielisyydet selvitetään</c:v>
                </c:pt>
                <c:pt idx="1">
                  <c:v>Osastomme ilmapiiri on kannustava.</c:v>
                </c:pt>
              </c:strCache>
            </c:strRef>
          </c:cat>
          <c:val>
            <c:numRef>
              <c:f>Taul1!$G$2:$G$3</c:f>
              <c:numCache>
                <c:formatCode>0%</c:formatCode>
                <c:ptCount val="2"/>
                <c:pt idx="0">
                  <c:v>0.14021268215832999</c:v>
                </c:pt>
                <c:pt idx="1">
                  <c:v>0.152028357621111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14-7A4C-4752-BC3C-0FB048B9B5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0306064"/>
        <c:axId val="440306456"/>
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/>
      </c:barChart>
      <c:catAx>
        <c:axId val="44030606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>
              <a:defRPr sz="120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fi-FI"/>
          </a:p>
        </c:txPr>
        <c:crossAx val="440306456"/>
        <c:crosses val="autoZero"/>
        <c:auto val="0"/>
        <c:lblAlgn val="ctr"/>
        <c:lblOffset val="100"/>
        <c:noMultiLvlLbl val="0"/>
      </c:catAx>
      <c:valAx>
        <c:axId val="440306456"/>
        <c:scaling>
          <c:orientation val="minMax"/>
          <c:max val="1"/>
        </c:scaling>
        <c:delete val="0"/>
        <c:axPos val="t"/>
        <c:majorGridlines>
          <c:spPr>
            <a:ln>
              <a:solidFill>
                <a:srgbClr val="FFFFFF">
                  <a:lumMod val="85000"/>
                </a:srgbClr>
              </a:solidFill>
            </a:ln>
          </c:spPr>
        </c:majorGridlines>
        <c:numFmt formatCode="0%" sourceLinked="1"/>
        <c:majorTickMark val="out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100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fi-FI"/>
          </a:p>
        </c:txPr>
        <c:crossAx val="440306064"/>
        <c:crosses val="autoZero"/>
        <c:crossBetween val="between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4.622047021985054E-2"/>
          <c:y val="0.93319576978683472"/>
          <c:w val="0.4787348210811615"/>
          <c:h val="3.9991937577724457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/>
        <a:lstStyle/>
        <a:p>
          <a:pPr>
            <a:defRPr sz="1000" smtId="4294967295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spPr>
    <a:solidFill>
      <a:srgbClr val="FFFFFF"/>
    </a:solidFill>
  </c:spPr>
  <c:txPr>
    <a:bodyPr/>
    <a:lstStyle/>
    <a:p>
      <a:pPr>
        <a:defRPr sz="1800" smtId="4294967295"/>
      </a:pPr>
      <a:endParaRPr lang="fi-FI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2781078964471817E-2"/>
          <c:y val="1.2610240839421749E-2"/>
          <c:w val="0.77127599716186523"/>
          <c:h val="0.89365321397781372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Taul1!$B$1</c:f>
              <c:strCache>
                <c:ptCount val="1"/>
                <c:pt idx="0">
                  <c:v>Vastauskeskiarvo</c:v>
                </c:pt>
              </c:strCache>
            </c:strRef>
          </c:tx>
          <c:spPr>
            <a:solidFill>
              <a:srgbClr val="F49600"/>
            </a:solidFill>
            <a:ln>
              <a:noFill/>
            </a:ln>
          </c:spPr>
          <c:invertIfNegative val="0"/>
          <c:dLbls>
            <c:dLbl>
              <c:idx val="1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1-8AE6-42B8-BF39-46BFEAC807FD}"/>
                </c:ext>
              </c:extLst>
            </c:dLbl>
            <c:numFmt formatCode="#,##0.00" sourceLinked="0"/>
            <c:spPr>
              <a:noFill/>
              <a:ln w="2537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smtId="4294967295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Taul1!$A$2:$A$3</c:f>
              <c:strCache>
                <c:ptCount val="2"/>
                <c:pt idx="0">
                  <c:v>Osastollamme ristiriidat ja erimielisyydet selvitetään</c:v>
                </c:pt>
                <c:pt idx="1">
                  <c:v>Osastomme ilmapiiri on kannustava.</c:v>
                </c:pt>
              </c:strCache>
            </c:strRef>
          </c:cat>
          <c:val>
            <c:numRef>
              <c:f>Taul1!$B$2:$B$3</c:f>
              <c:numCache>
                <c:formatCode>0.00</c:formatCode>
                <c:ptCount val="2"/>
                <c:pt idx="0">
                  <c:v>3.5746356833399</c:v>
                </c:pt>
                <c:pt idx="1">
                  <c:v>3.69633714060654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0-CFF3-4C04-BE4A-FE7515CC0C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939008"/>
        <c:axId val="1"/>
      </c:barChart>
      <c:catAx>
        <c:axId val="15993900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200" smtId="4294967295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fi-FI"/>
          </a:p>
        </c:txPr>
        <c:crossAx val="1"/>
        <c:crosses val="autoZero"/>
        <c:auto val="0"/>
        <c:lblAlgn val="ctr"/>
        <c:lblOffset val="100"/>
        <c:noMultiLvlLbl val="0"/>
      </c:catAx>
      <c:valAx>
        <c:axId val="1"/>
        <c:scaling>
          <c:orientation val="minMax"/>
          <c:max val="6"/>
          <c:min val="1"/>
        </c:scaling>
        <c:delete val="0"/>
        <c:axPos val="t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numFmt formatCode="General" sourceLinked="0"/>
        <c:majorTickMark val="none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1000" smtId="429496729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fi-FI"/>
          </a:p>
        </c:txPr>
        <c:crossAx val="159939008"/>
        <c:crosses val="autoZero"/>
        <c:crossBetween val="between"/>
        <c:majorUnit val="1"/>
      </c:valAx>
      <c:spPr>
        <a:noFill/>
        <a:ln w="25371">
          <a:noFill/>
        </a:ln>
      </c:spPr>
    </c:plotArea>
    <c:plotVisOnly val="1"/>
    <c:dispBlanksAs val="gap"/>
    <c:showDLblsOverMax val="0"/>
  </c:chart>
  <c:txPr>
    <a:bodyPr/>
    <a:lstStyle/>
    <a:p>
      <a:pPr>
        <a:defRPr sz="1798" smtId="4294967295"/>
      </a:pPr>
      <a:endParaRPr lang="fi-FI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8732948303222656"/>
          <c:y val="1.0537647176533937E-3"/>
          <c:w val="0.47951698303222656"/>
          <c:h val="0.8534538149833679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b="0" smtId="4294967295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0-4701-4718-AE19-1DCC1E6F808A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0-B81B-42DE-BF7E-2453CB0A0AE0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1-B81B-42DE-BF7E-2453CB0A0AE0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2-B81B-42DE-BF7E-2453CB0A0AE0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3-B81B-42DE-BF7E-2453CB0A0AE0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4-B81B-42DE-BF7E-2453CB0A0AE0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5-B81B-42DE-BF7E-2453CB0A0AE0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smtId="4294967295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Taul1!$A$2:$A$8</c:f>
              <c:strCache>
                <c:ptCount val="7"/>
                <c:pt idx="0">
                  <c:v>Tietoa ja osaamista jaetaan työyhteisössämme avoimesti.</c:v>
                </c:pt>
                <c:pt idx="1">
                  <c:v>Työryhmäni tavoitteet ovat selkeät.</c:v>
                </c:pt>
                <c:pt idx="2">
                  <c:v>Työryhmässäni seurataan toiminnan tuloksellisuutta.</c:v>
                </c:pt>
                <c:pt idx="3">
                  <c:v>Työskentely- ja toimintaohjeemme ovat selkeitä.</c:v>
                </c:pt>
                <c:pt idx="4">
                  <c:v>Työyhteisössämme ei puhuta toisista pahaa selän takana.</c:v>
                </c:pt>
                <c:pt idx="5">
                  <c:v>Työyhteisössämme on hyvä yhteishenki.</c:v>
                </c:pt>
                <c:pt idx="6">
                  <c:v>Työyhteisössämme puututaan muita loukkaavaan käyttäytymiseen.</c:v>
                </c:pt>
              </c:strCache>
            </c:strRef>
          </c:cat>
          <c:val>
            <c:numRef>
              <c:f>Taul1!$B$2:$B$8</c:f>
              <c:numCache>
                <c:formatCode>0%</c:formatCode>
                <c:ptCount val="7"/>
                <c:pt idx="0">
                  <c:v>0.118156754627806</c:v>
                </c:pt>
                <c:pt idx="1">
                  <c:v>0.122489168964159</c:v>
                </c:pt>
                <c:pt idx="2">
                  <c:v>0.125640015754234</c:v>
                </c:pt>
                <c:pt idx="3">
                  <c:v>0.122883024812918</c:v>
                </c:pt>
                <c:pt idx="4">
                  <c:v>0.131153997636865</c:v>
                </c:pt>
                <c:pt idx="5">
                  <c:v>0.122489168964159</c:v>
                </c:pt>
                <c:pt idx="6">
                  <c:v>0.12642772745175301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5-F9C6-4EB1-BEA4-FB0F5BC6484B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7-B81B-42DE-BF7E-2453CB0A0AE0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8-B81B-42DE-BF7E-2453CB0A0AE0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9-B81B-42DE-BF7E-2453CB0A0AE0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A-B81B-42DE-BF7E-2453CB0A0AE0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B-B81B-42DE-BF7E-2453CB0A0AE0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C-B81B-42DE-BF7E-2453CB0A0AE0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smtId="4294967295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Taul1!$A$2:$A$8</c:f>
              <c:strCache>
                <c:ptCount val="7"/>
                <c:pt idx="0">
                  <c:v>Tietoa ja osaamista jaetaan työyhteisössämme avoimesti.</c:v>
                </c:pt>
                <c:pt idx="1">
                  <c:v>Työryhmäni tavoitteet ovat selkeät.</c:v>
                </c:pt>
                <c:pt idx="2">
                  <c:v>Työryhmässäni seurataan toiminnan tuloksellisuutta.</c:v>
                </c:pt>
                <c:pt idx="3">
                  <c:v>Työskentely- ja toimintaohjeemme ovat selkeitä.</c:v>
                </c:pt>
                <c:pt idx="4">
                  <c:v>Työyhteisössämme ei puhuta toisista pahaa selän takana.</c:v>
                </c:pt>
                <c:pt idx="5">
                  <c:v>Työyhteisössämme on hyvä yhteishenki.</c:v>
                </c:pt>
                <c:pt idx="6">
                  <c:v>Työyhteisössämme puututaan muita loukkaavaan käyttäytymiseen.</c:v>
                </c:pt>
              </c:strCache>
            </c:strRef>
          </c:cat>
          <c:val>
            <c:numRef>
              <c:f>Taul1!$C$2:$C$8</c:f>
              <c:numCache>
                <c:formatCode>0%</c:formatCode>
                <c:ptCount val="7"/>
                <c:pt idx="0">
                  <c:v>0.172902717605356</c:v>
                </c:pt>
                <c:pt idx="1">
                  <c:v>0.17959826703426501</c:v>
                </c:pt>
                <c:pt idx="2">
                  <c:v>0.17211500590783799</c:v>
                </c:pt>
                <c:pt idx="3">
                  <c:v>0.175265852697913</c:v>
                </c:pt>
                <c:pt idx="4">
                  <c:v>0.17014572666404101</c:v>
                </c:pt>
                <c:pt idx="5">
                  <c:v>0.171327294210319</c:v>
                </c:pt>
                <c:pt idx="6">
                  <c:v>0.16857030326900399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B-F9C6-4EB1-BEA4-FB0F5BC6484B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E-B81B-42DE-BF7E-2453CB0A0AE0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F-B81B-42DE-BF7E-2453CB0A0AE0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10-B81B-42DE-BF7E-2453CB0A0AE0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11-B81B-42DE-BF7E-2453CB0A0AE0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12-B81B-42DE-BF7E-2453CB0A0AE0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13-B81B-42DE-BF7E-2453CB0A0AE0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smtId="4294967295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Taul1!$A$2:$A$8</c:f>
              <c:strCache>
                <c:ptCount val="7"/>
                <c:pt idx="0">
                  <c:v>Tietoa ja osaamista jaetaan työyhteisössämme avoimesti.</c:v>
                </c:pt>
                <c:pt idx="1">
                  <c:v>Työryhmäni tavoitteet ovat selkeät.</c:v>
                </c:pt>
                <c:pt idx="2">
                  <c:v>Työryhmässäni seurataan toiminnan tuloksellisuutta.</c:v>
                </c:pt>
                <c:pt idx="3">
                  <c:v>Työskentely- ja toimintaohjeemme ovat selkeitä.</c:v>
                </c:pt>
                <c:pt idx="4">
                  <c:v>Työyhteisössämme ei puhuta toisista pahaa selän takana.</c:v>
                </c:pt>
                <c:pt idx="5">
                  <c:v>Työyhteisössämme on hyvä yhteishenki.</c:v>
                </c:pt>
                <c:pt idx="6">
                  <c:v>Työyhteisössämme puututaan muita loukkaavaan käyttäytymiseen.</c:v>
                </c:pt>
              </c:strCache>
            </c:strRef>
          </c:cat>
          <c:val>
            <c:numRef>
              <c:f>Taul1!$D$2:$D$8</c:f>
              <c:numCache>
                <c:formatCode>0%</c:formatCode>
                <c:ptCount val="7"/>
                <c:pt idx="0">
                  <c:v>9.1768412760929494E-2</c:v>
                </c:pt>
                <c:pt idx="1">
                  <c:v>7.8377313903111506E-2</c:v>
                </c:pt>
                <c:pt idx="2">
                  <c:v>8.9405277668373404E-2</c:v>
                </c:pt>
                <c:pt idx="3">
                  <c:v>8.19220165419456E-2</c:v>
                </c:pt>
                <c:pt idx="4">
                  <c:v>9.1768412760929494E-2</c:v>
                </c:pt>
                <c:pt idx="5">
                  <c:v>9.0980701063410802E-2</c:v>
                </c:pt>
                <c:pt idx="6">
                  <c:v>7.6801890508073997E-2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11-F9C6-4EB1-BEA4-FB0F5BC6484B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00" kern="1200" baseline="0" smtId="4294967295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15-B81B-42DE-BF7E-2453CB0A0AE0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00" kern="1200" baseline="0" smtId="4294967295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16-B81B-42DE-BF7E-2453CB0A0AE0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00" kern="1200" baseline="0" smtId="4294967295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17-B81B-42DE-BF7E-2453CB0A0AE0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00" kern="1200" baseline="0" smtId="4294967295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18-B81B-42DE-BF7E-2453CB0A0AE0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00" kern="1200" baseline="0" smtId="4294967295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19-B81B-42DE-BF7E-2453CB0A0AE0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00" kern="1200" baseline="0" smtId="4294967295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1A-B81B-42DE-BF7E-2453CB0A0AE0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 smtId="4294967295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Taul1!$A$2:$A$8</c:f>
              <c:strCache>
                <c:ptCount val="7"/>
                <c:pt idx="0">
                  <c:v>Tietoa ja osaamista jaetaan työyhteisössämme avoimesti.</c:v>
                </c:pt>
                <c:pt idx="1">
                  <c:v>Työryhmäni tavoitteet ovat selkeät.</c:v>
                </c:pt>
                <c:pt idx="2">
                  <c:v>Työryhmässäni seurataan toiminnan tuloksellisuutta.</c:v>
                </c:pt>
                <c:pt idx="3">
                  <c:v>Työskentely- ja toimintaohjeemme ovat selkeitä.</c:v>
                </c:pt>
                <c:pt idx="4">
                  <c:v>Työyhteisössämme ei puhuta toisista pahaa selän takana.</c:v>
                </c:pt>
                <c:pt idx="5">
                  <c:v>Työyhteisössämme on hyvä yhteishenki.</c:v>
                </c:pt>
                <c:pt idx="6">
                  <c:v>Työyhteisössämme puututaan muita loukkaavaan käyttäytymiseen.</c:v>
                </c:pt>
              </c:strCache>
            </c:strRef>
          </c:cat>
          <c:val>
            <c:numRef>
              <c:f>Taul1!$E$2:$E$8</c:f>
              <c:numCache>
                <c:formatCode>0%</c:formatCode>
                <c:ptCount val="7"/>
                <c:pt idx="0">
                  <c:v>0.258369436786136</c:v>
                </c:pt>
                <c:pt idx="1">
                  <c:v>0.254430878298543</c:v>
                </c:pt>
                <c:pt idx="2">
                  <c:v>0.24852304056715199</c:v>
                </c:pt>
                <c:pt idx="3">
                  <c:v>0.26191413942496999</c:v>
                </c:pt>
                <c:pt idx="4">
                  <c:v>0.24773532886963401</c:v>
                </c:pt>
                <c:pt idx="5">
                  <c:v>0.247341473020874</c:v>
                </c:pt>
                <c:pt idx="6">
                  <c:v>0.27215439149271398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12-F9C6-4EB1-BEA4-FB0F5BC6484B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00" kern="1200" baseline="0" smtId="4294967295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1C-B81B-42DE-BF7E-2453CB0A0AE0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00" kern="1200" baseline="0" smtId="4294967295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1D-B81B-42DE-BF7E-2453CB0A0AE0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00" kern="1200" baseline="0" smtId="4294967295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1E-B81B-42DE-BF7E-2453CB0A0AE0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00" kern="1200" baseline="0" smtId="4294967295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1F-B81B-42DE-BF7E-2453CB0A0AE0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00" kern="1200" baseline="0" smtId="4294967295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20-B81B-42DE-BF7E-2453CB0A0AE0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00" kern="1200" baseline="0" smtId="4294967295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21-B81B-42DE-BF7E-2453CB0A0AE0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 smtId="4294967295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Taul1!$A$2:$A$8</c:f>
              <c:strCache>
                <c:ptCount val="7"/>
                <c:pt idx="0">
                  <c:v>Tietoa ja osaamista jaetaan työyhteisössämme avoimesti.</c:v>
                </c:pt>
                <c:pt idx="1">
                  <c:v>Työryhmäni tavoitteet ovat selkeät.</c:v>
                </c:pt>
                <c:pt idx="2">
                  <c:v>Työryhmässäni seurataan toiminnan tuloksellisuutta.</c:v>
                </c:pt>
                <c:pt idx="3">
                  <c:v>Työskentely- ja toimintaohjeemme ovat selkeitä.</c:v>
                </c:pt>
                <c:pt idx="4">
                  <c:v>Työyhteisössämme ei puhuta toisista pahaa selän takana.</c:v>
                </c:pt>
                <c:pt idx="5">
                  <c:v>Työyhteisössämme on hyvä yhteishenki.</c:v>
                </c:pt>
                <c:pt idx="6">
                  <c:v>Työyhteisössämme puututaan muita loukkaavaan käyttäytymiseen.</c:v>
                </c:pt>
              </c:strCache>
            </c:strRef>
          </c:cat>
          <c:val>
            <c:numRef>
              <c:f>Taul1!$F$2:$F$8</c:f>
              <c:numCache>
                <c:formatCode>0%</c:formatCode>
                <c:ptCount val="7"/>
                <c:pt idx="0">
                  <c:v>0.20441118550610499</c:v>
                </c:pt>
                <c:pt idx="1">
                  <c:v>0.203229617959827</c:v>
                </c:pt>
                <c:pt idx="2">
                  <c:v>0.20480504135486399</c:v>
                </c:pt>
                <c:pt idx="3">
                  <c:v>0.21583300512012599</c:v>
                </c:pt>
                <c:pt idx="4">
                  <c:v>0.201654194564789</c:v>
                </c:pt>
                <c:pt idx="5">
                  <c:v>0.21150059078377301</c:v>
                </c:pt>
                <c:pt idx="6">
                  <c:v>0.19653406853091801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13-F9C6-4EB1-BEA4-FB0F5BC6484B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00" kern="1200" baseline="0" smtId="4294967295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23-B81B-42DE-BF7E-2453CB0A0AE0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00" kern="1200" baseline="0" smtId="4294967295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24-B81B-42DE-BF7E-2453CB0A0AE0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00" kern="1200" baseline="0" smtId="4294967295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25-B81B-42DE-BF7E-2453CB0A0AE0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00" kern="1200" baseline="0" smtId="4294967295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26-B81B-42DE-BF7E-2453CB0A0AE0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00" kern="1200" baseline="0" smtId="4294967295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27-B81B-42DE-BF7E-2453CB0A0AE0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00" kern="1200" baseline="0" smtId="4294967295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28-B81B-42DE-BF7E-2453CB0A0AE0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 smtId="4294967295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Taul1!$A$2:$A$8</c:f>
              <c:strCache>
                <c:ptCount val="7"/>
                <c:pt idx="0">
                  <c:v>Tietoa ja osaamista jaetaan työyhteisössämme avoimesti.</c:v>
                </c:pt>
                <c:pt idx="1">
                  <c:v>Työryhmäni tavoitteet ovat selkeät.</c:v>
                </c:pt>
                <c:pt idx="2">
                  <c:v>Työryhmässäni seurataan toiminnan tuloksellisuutta.</c:v>
                </c:pt>
                <c:pt idx="3">
                  <c:v>Työskentely- ja toimintaohjeemme ovat selkeitä.</c:v>
                </c:pt>
                <c:pt idx="4">
                  <c:v>Työyhteisössämme ei puhuta toisista pahaa selän takana.</c:v>
                </c:pt>
                <c:pt idx="5">
                  <c:v>Työyhteisössämme on hyvä yhteishenki.</c:v>
                </c:pt>
                <c:pt idx="6">
                  <c:v>Työyhteisössämme puututaan muita loukkaavaan käyttäytymiseen.</c:v>
                </c:pt>
              </c:strCache>
            </c:strRef>
          </c:cat>
          <c:val>
            <c:numRef>
              <c:f>Taul1!$G$2:$G$8</c:f>
              <c:numCache>
                <c:formatCode>0%</c:formatCode>
                <c:ptCount val="7"/>
                <c:pt idx="0">
                  <c:v>0.15439149271366701</c:v>
                </c:pt>
                <c:pt idx="1">
                  <c:v>0.161874753840095</c:v>
                </c:pt>
                <c:pt idx="2">
                  <c:v>0.159511618747538</c:v>
                </c:pt>
                <c:pt idx="3">
                  <c:v>0.14218196140212699</c:v>
                </c:pt>
                <c:pt idx="4">
                  <c:v>0.157542339503742</c:v>
                </c:pt>
                <c:pt idx="5">
                  <c:v>0.15636077195746401</c:v>
                </c:pt>
                <c:pt idx="6">
                  <c:v>0.159511618747538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14-F9C6-4EB1-BEA4-FB0F5BC648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0306064"/>
        <c:axId val="440306456"/>
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/>
      </c:barChart>
      <c:catAx>
        <c:axId val="44030606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>
              <a:defRPr sz="120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fi-FI"/>
          </a:p>
        </c:txPr>
        <c:crossAx val="440306456"/>
        <c:crosses val="autoZero"/>
        <c:auto val="0"/>
        <c:lblAlgn val="ctr"/>
        <c:lblOffset val="100"/>
        <c:noMultiLvlLbl val="0"/>
      </c:catAx>
      <c:valAx>
        <c:axId val="440306456"/>
        <c:scaling>
          <c:orientation val="minMax"/>
          <c:max val="1"/>
        </c:scaling>
        <c:delete val="0"/>
        <c:axPos val="t"/>
        <c:majorGridlines>
          <c:spPr>
            <a:ln>
              <a:solidFill>
                <a:srgbClr val="FFFFFF">
                  <a:lumMod val="85000"/>
                </a:srgbClr>
              </a:solidFill>
            </a:ln>
          </c:spPr>
        </c:majorGridlines>
        <c:numFmt formatCode="0%" sourceLinked="1"/>
        <c:majorTickMark val="out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100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fi-FI"/>
          </a:p>
        </c:txPr>
        <c:crossAx val="440306064"/>
        <c:crosses val="autoZero"/>
        <c:crossBetween val="between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4.622047021985054E-2"/>
          <c:y val="0.93319576978683472"/>
          <c:w val="0.4787348210811615"/>
          <c:h val="3.9991937577724457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/>
        <a:lstStyle/>
        <a:p>
          <a:pPr>
            <a:defRPr sz="1000" smtId="4294967295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spPr>
    <a:solidFill>
      <a:srgbClr val="FFFFFF"/>
    </a:solidFill>
  </c:spPr>
  <c:txPr>
    <a:bodyPr/>
    <a:lstStyle/>
    <a:p>
      <a:pPr>
        <a:defRPr sz="1800" smtId="4294967295"/>
      </a:pPr>
      <a:endParaRPr lang="fi-FI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278116837143898E-2"/>
          <c:y val="9.2828739434480667E-3"/>
          <c:w val="0.77127599716186523"/>
          <c:h val="0.89365321397781372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Taul1!$B$1</c:f>
              <c:strCache>
                <c:ptCount val="1"/>
                <c:pt idx="0">
                  <c:v>Vastauskeskiarvo</c:v>
                </c:pt>
              </c:strCache>
            </c:strRef>
          </c:tx>
          <c:spPr>
            <a:solidFill>
              <a:srgbClr val="F49600"/>
            </a:solidFill>
            <a:ln>
              <a:noFill/>
            </a:ln>
          </c:spPr>
          <c:invertIfNegative val="0"/>
          <c:dLbls>
            <c:dLbl>
              <c:idx val="1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1-B31D-48AC-9931-61B598587898}"/>
                </c:ext>
              </c:extLst>
            </c:dLbl>
            <c:dLbl>
              <c:idx val="2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2-B31D-48AC-9931-61B598587898}"/>
                </c:ext>
              </c:extLst>
            </c:dLbl>
            <c:dLbl>
              <c:idx val="3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3-B31D-48AC-9931-61B598587898}"/>
                </c:ext>
              </c:extLst>
            </c:dLbl>
            <c:dLbl>
              <c:idx val="4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4-B31D-48AC-9931-61B598587898}"/>
                </c:ext>
              </c:extLst>
            </c:dLbl>
            <c:dLbl>
              <c:idx val="5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5-B31D-48AC-9931-61B598587898}"/>
                </c:ext>
              </c:extLst>
            </c:dLbl>
            <c:dLbl>
              <c:idx val="6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6-B31D-48AC-9931-61B598587898}"/>
                </c:ext>
              </c:extLst>
            </c:dLbl>
            <c:numFmt formatCode="#,##0.00" sourceLinked="0"/>
            <c:spPr>
              <a:noFill/>
              <a:ln w="2537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smtId="4294967295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Taul1!$A$2:$A$8</c:f>
              <c:strCache>
                <c:ptCount val="7"/>
                <c:pt idx="0">
                  <c:v>Tietoa ja osaamista jaetaan työyhteisössämme avoimesti.</c:v>
                </c:pt>
                <c:pt idx="1">
                  <c:v>Työryhmäni tavoitteet ovat selkeät.</c:v>
                </c:pt>
                <c:pt idx="2">
                  <c:v>Työryhmässäni seurataan toiminnan tuloksellisuutta.</c:v>
                </c:pt>
                <c:pt idx="3">
                  <c:v>Työskentely- ja toimintaohjeemme ovat selkeitä.</c:v>
                </c:pt>
                <c:pt idx="4">
                  <c:v>Työyhteisössämme ei puhuta toisista pahaa selän takana.</c:v>
                </c:pt>
                <c:pt idx="5">
                  <c:v>Työyhteisössämme on hyvä yhteishenki.</c:v>
                </c:pt>
                <c:pt idx="6">
                  <c:v>Työyhteisössämme puututaan muita loukkaavaan käyttäytymiseen.</c:v>
                </c:pt>
              </c:strCache>
            </c:strRef>
          </c:cat>
          <c:val>
            <c:numRef>
              <c:f>Taul1!$B$2:$B$8</c:f>
              <c:numCache>
                <c:formatCode>0.00</c:formatCode>
                <c:ptCount val="7"/>
                <c:pt idx="0">
                  <c:v>3.7211500590783801</c:v>
                </c:pt>
                <c:pt idx="1">
                  <c:v>3.7219377707759</c:v>
                </c:pt>
                <c:pt idx="2">
                  <c:v>3.71327294210319</c:v>
                </c:pt>
                <c:pt idx="3">
                  <c:v>3.6990941315478501</c:v>
                </c:pt>
                <c:pt idx="4">
                  <c:v>3.6912170145726702</c:v>
                </c:pt>
                <c:pt idx="5">
                  <c:v>3.7231193383221699</c:v>
                </c:pt>
                <c:pt idx="6">
                  <c:v>3.7223316266246602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0-F00F-46F3-AA2F-8D611B1049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939008"/>
        <c:axId val="1"/>
      </c:barChart>
      <c:catAx>
        <c:axId val="15993900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200" smtId="4294967295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fi-FI"/>
          </a:p>
        </c:txPr>
        <c:crossAx val="1"/>
        <c:crosses val="autoZero"/>
        <c:auto val="0"/>
        <c:lblAlgn val="ctr"/>
        <c:lblOffset val="100"/>
        <c:noMultiLvlLbl val="0"/>
      </c:catAx>
      <c:valAx>
        <c:axId val="1"/>
        <c:scaling>
          <c:orientation val="minMax"/>
          <c:max val="6"/>
          <c:min val="1"/>
        </c:scaling>
        <c:delete val="0"/>
        <c:axPos val="t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numFmt formatCode="General" sourceLinked="0"/>
        <c:majorTickMark val="none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1000" smtId="429496729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fi-FI"/>
          </a:p>
        </c:txPr>
        <c:crossAx val="159939008"/>
        <c:crosses val="autoZero"/>
        <c:crossBetween val="between"/>
        <c:majorUnit val="1"/>
      </c:valAx>
      <c:spPr>
        <a:noFill/>
        <a:ln w="25371">
          <a:noFill/>
        </a:ln>
      </c:spPr>
    </c:plotArea>
    <c:plotVisOnly val="1"/>
    <c:dispBlanksAs val="gap"/>
    <c:showDLblsOverMax val="0"/>
  </c:chart>
  <c:txPr>
    <a:bodyPr/>
    <a:lstStyle/>
    <a:p>
      <a:pPr>
        <a:defRPr sz="1798" smtId="4294967295"/>
      </a:pPr>
      <a:endParaRPr lang="fi-FI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fi-FI" sz="2000" b="0">
                <a:latin typeface="Arial" panose="020B0604020202020204" pitchFamily="34" charset="0"/>
                <a:cs typeface="Arial" panose="020B0604020202020204" pitchFamily="34" charset="0"/>
              </a:rPr>
              <a:t>Pääkohtien keskiarvot</a:t>
            </a:r>
          </a:p>
        </c:rich>
      </c:tx>
      <c:layout>
        <c:manualLayout>
          <c:xMode val="edge"/>
          <c:yMode val="edge"/>
          <c:x val="1.7917890101671219E-2"/>
          <c:y val="2.251522801816463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4633251428604126"/>
          <c:y val="0.12936417758464813"/>
          <c:w val="0.38792786002159119"/>
          <c:h val="0.77357184886932373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Taul1!$B$1</c:f>
              <c:strCache>
                <c:ptCount val="1"/>
                <c:pt idx="0">
                  <c:v>Valinta 1</c:v>
                </c:pt>
              </c:strCache>
            </c:strRef>
          </c:tx>
          <c:spPr>
            <a:solidFill>
              <a:srgbClr val="F49600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</c:spPr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4-D465-4B3B-96C6-C44197422DEF}"/>
              </c:ext>
            </c:extLst>
          </c:dPt>
          <c:dLbls>
            <c:dLbl>
              <c:idx val="1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2-9B52-4371-8F83-9EEF6B667182}"/>
                </c:ext>
              </c:extLst>
            </c:dLbl>
            <c:dLbl>
              <c:idx val="2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3-9B52-4371-8F83-9EEF6B667182}"/>
                </c:ext>
              </c:extLst>
            </c:dLbl>
            <c:dLbl>
              <c:idx val="3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4-9B52-4371-8F83-9EEF6B667182}"/>
                </c:ext>
              </c:extLst>
            </c:dLbl>
            <c:dLbl>
              <c:idx val="4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5-9B52-4371-8F83-9EEF6B667182}"/>
                </c:ext>
              </c:extLst>
            </c:dLbl>
            <c:numFmt formatCode="#,##0.00" sourceLinked="0"/>
            <c:spPr>
              <a:noFill/>
              <a:ln w="2537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smtId="4294967295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Taul1!$A$2:$A$6</c:f>
              <c:strCache>
                <c:ptCount val="5"/>
                <c:pt idx="0">
                  <c:v>Johtaminen</c:v>
                </c:pt>
                <c:pt idx="1">
                  <c:v>Nykyisen työn kiinnostavuus</c:v>
                </c:pt>
                <c:pt idx="2">
                  <c:v>Oma työkyky</c:v>
                </c:pt>
                <c:pt idx="3">
                  <c:v>Osaston ilmapiiri ja osastojen välinen yhteistyö</c:v>
                </c:pt>
                <c:pt idx="4">
                  <c:v>Työyhteisön toimivuus</c:v>
                </c:pt>
              </c:strCache>
            </c:strRef>
          </c:cat>
          <c:val>
            <c:numRef>
              <c:f>Taul1!$B$2:$B$6</c:f>
              <c:numCache>
                <c:formatCode>0.00</c:formatCode>
                <c:ptCount val="5"/>
                <c:pt idx="0">
                  <c:v>3.3703319130652698</c:v>
                </c:pt>
                <c:pt idx="1">
                  <c:v>3.7116975187081498</c:v>
                </c:pt>
                <c:pt idx="2">
                  <c:v>3.6864907443875499</c:v>
                </c:pt>
                <c:pt idx="3">
                  <c:v>3.6354864119732202</c:v>
                </c:pt>
                <c:pt idx="4">
                  <c:v>3.7131604118606898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0-D465-4B3B-96C6-C44197422DEF}"/>
            </c:ext>
          </c:extLst>
        </c:ser>
        <c:ser>
          <c:idx val="0"/>
          <c:order val="1"/>
          <c:tx>
            <c:strRef>
              <c:f>Taul1!$C$1</c:f>
              <c:strCache>
                <c:ptCount val="1"/>
                <c:pt idx="0">
                  <c:v>Valinta 2</c:v>
                </c:pt>
              </c:strCache>
            </c:strRef>
          </c:tx>
          <c:spPr>
            <a:solidFill>
              <a:srgbClr val="DCDCDC"/>
            </a:solidFill>
            <a:ln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E4BB901-BD90-47D0-92E0-C2303A04C69A}" type="VALUE">
                      <a:rPr lang="en-US" sz="10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[ARVO]</a:t>
                    </a:fld>
                    <a:endParaRPr lang="fi-FI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465-4B3B-96C6-C44197422D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smtId="4294967295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Taul1!$A$2:$A$6</c:f>
              <c:strCache>
                <c:ptCount val="5"/>
                <c:pt idx="0">
                  <c:v>Johtaminen</c:v>
                </c:pt>
                <c:pt idx="1">
                  <c:v>Nykyisen työn kiinnostavuus</c:v>
                </c:pt>
                <c:pt idx="2">
                  <c:v>Oma työkyky</c:v>
                </c:pt>
                <c:pt idx="3">
                  <c:v>Osaston ilmapiiri ja osastojen välinen yhteistyö</c:v>
                </c:pt>
                <c:pt idx="4">
                  <c:v>Työyhteisön toimivuus</c:v>
                </c:pt>
              </c:strCache>
            </c:strRef>
          </c:cat>
          <c:val>
            <c:numRef>
              <c:f>Taul1!$C$2:$C$6</c:f>
              <c:numCache>
                <c:formatCode>0.00</c:formatCode>
                <c:ptCount val="5"/>
                <c:pt idx="0">
                  <c:v>3.3703319130652698</c:v>
                </c:pt>
                <c:pt idx="1">
                  <c:v>3.7116975187081498</c:v>
                </c:pt>
                <c:pt idx="2">
                  <c:v>3.6864907443875499</c:v>
                </c:pt>
                <c:pt idx="3">
                  <c:v>3.6354864119732202</c:v>
                </c:pt>
                <c:pt idx="4">
                  <c:v>3.7131604118606898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1-D465-4B3B-96C6-C44197422D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939008"/>
        <c:axId val="1"/>
      </c:barChart>
      <c:catAx>
        <c:axId val="15993900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20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fi-FI"/>
          </a:p>
        </c:txPr>
        <c:crossAx val="1"/>
        <c:crosses val="autoZero"/>
        <c:auto val="0"/>
        <c:lblAlgn val="ctr"/>
        <c:lblOffset val="100"/>
        <c:noMultiLvlLbl val="0"/>
      </c:catAx>
      <c:valAx>
        <c:axId val="1"/>
        <c:scaling>
          <c:orientation val="minMax"/>
          <c:max val="6"/>
          <c:min val="1"/>
        </c:scaling>
        <c:delete val="0"/>
        <c:axPos val="t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numFmt formatCode="General" sourceLinked="0"/>
        <c:majorTickMark val="none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1000" smtId="429496729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fi-FI"/>
          </a:p>
        </c:txPr>
        <c:crossAx val="159939008"/>
        <c:crosses val="autoZero"/>
        <c:crossBetween val="between"/>
        <c:majorUnit val="1"/>
      </c:valAx>
      <c:spPr>
        <a:noFill/>
        <a:ln w="25371">
          <a:noFill/>
        </a:ln>
      </c:spPr>
    </c:plotArea>
    <c:legend>
      <c:legendPos val="tr"/>
      <c:overlay val="0"/>
      <c:txPr>
        <a:bodyPr/>
        <a:lstStyle/>
        <a:p>
          <a:pPr>
            <a:defRPr smtId="4294967295">
              <a:latin typeface="Arial" panose="020B0604020202020204" pitchFamily="34" charset="0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798" smtId="4294967295"/>
      </a:pPr>
      <a:endParaRPr lang="fi-FI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fi-FI" sz="2000" b="0">
                <a:latin typeface="Arial" panose="020B0604020202020204" pitchFamily="34" charset="0"/>
                <a:cs typeface="Arial" panose="020B0604020202020204" pitchFamily="34" charset="0"/>
              </a:rPr>
              <a:t>Johtamisen keskiarvot</a:t>
            </a:r>
          </a:p>
        </c:rich>
      </c:tx>
      <c:layout>
        <c:manualLayout>
          <c:xMode val="edge"/>
          <c:yMode val="edge"/>
          <c:x val="1.7917890101671219E-2"/>
          <c:y val="2.251522801816463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4633251428604126"/>
          <c:y val="0.12936417758464813"/>
          <c:w val="0.38792786002159119"/>
          <c:h val="0.77357184886932373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Taul1!$B$1</c:f>
              <c:strCache>
                <c:ptCount val="1"/>
                <c:pt idx="0">
                  <c:v>Valinta 1</c:v>
                </c:pt>
              </c:strCache>
            </c:strRef>
          </c:tx>
          <c:spPr>
            <a:solidFill>
              <a:srgbClr val="F49600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</c:spPr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4-D465-4B3B-96C6-C44197422DEF}"/>
              </c:ext>
            </c:extLst>
          </c:dPt>
          <c:dLbls>
            <c:dLbl>
              <c:idx val="1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2-E1AB-4C69-AE1F-069D57C4DFFB}"/>
                </c:ext>
              </c:extLst>
            </c:dLbl>
            <c:dLbl>
              <c:idx val="2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3-E1AB-4C69-AE1F-069D57C4DFFB}"/>
                </c:ext>
              </c:extLst>
            </c:dLbl>
            <c:dLbl>
              <c:idx val="3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4-E1AB-4C69-AE1F-069D57C4DFFB}"/>
                </c:ext>
              </c:extLst>
            </c:dLbl>
            <c:dLbl>
              <c:idx val="4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5-E1AB-4C69-AE1F-069D57C4DFFB}"/>
                </c:ext>
              </c:extLst>
            </c:dLbl>
            <c:dLbl>
              <c:idx val="5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6-E1AB-4C69-AE1F-069D57C4DFFB}"/>
                </c:ext>
              </c:extLst>
            </c:dLbl>
            <c:dLbl>
              <c:idx val="6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7-E1AB-4C69-AE1F-069D57C4DFFB}"/>
                </c:ext>
              </c:extLst>
            </c:dLbl>
            <c:dLbl>
              <c:idx val="7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8-E1AB-4C69-AE1F-069D57C4DFFB}"/>
                </c:ext>
              </c:extLst>
            </c:dLbl>
            <c:dLbl>
              <c:idx val="8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9-E1AB-4C69-AE1F-069D57C4DFFB}"/>
                </c:ext>
              </c:extLst>
            </c:dLbl>
            <c:dLbl>
              <c:idx val="9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A-E1AB-4C69-AE1F-069D57C4DFFB}"/>
                </c:ext>
              </c:extLst>
            </c:dLbl>
            <c:dLbl>
              <c:idx val="10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B-E1AB-4C69-AE1F-069D57C4DFFB}"/>
                </c:ext>
              </c:extLst>
            </c:dLbl>
            <c:numFmt formatCode="#,##0.00" sourceLinked="0"/>
            <c:spPr>
              <a:noFill/>
              <a:ln w="2537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smtId="4294967295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Taul1!$A$2:$A$12</c:f>
              <c:strCache>
                <c:ptCount val="11"/>
                <c:pt idx="0">
                  <c:v>Esihenkilöni kertoo minulle asiat, jotka minun on hyvä työni kannalta tietää.</c:v>
                </c:pt>
                <c:pt idx="1">
                  <c:v>Esihenkilöni kohtelee minua oikeudenmukaisesti.</c:v>
                </c:pt>
                <c:pt idx="2">
                  <c:v>Esihenkilöni ottaa vastuun tekemisistään.</c:v>
                </c:pt>
                <c:pt idx="3">
                  <c:v>Esihenkilöni puoleen on helppo kääntyä ongelmatilanteissa.</c:v>
                </c:pt>
                <c:pt idx="4">
                  <c:v>Esihenkilöni saa asiat sujumaan.</c:v>
                </c:pt>
                <c:pt idx="5">
                  <c:v>Esihenkilöni uskaltaa puuttua epäkohtiin / ongelmiin.</c:v>
                </c:pt>
                <c:pt idx="6">
                  <c:v>Henkilöstön ja yritysjohdon välillä vallitsee luottamus.</c:v>
                </c:pt>
                <c:pt idx="7">
                  <c:v>Koen nauttivani esihenkilöni luottamusta.</c:v>
                </c:pt>
                <c:pt idx="8">
                  <c:v>Saan esihenkilöltäni helposti apua, kun tarvitsen.</c:v>
                </c:pt>
                <c:pt idx="9">
                  <c:v>Saan esihenkilöltäni kannustavaa palautetta.</c:v>
                </c:pt>
                <c:pt idx="10">
                  <c:v>Yrityksemme toiminta on suunnitelmallista.</c:v>
                </c:pt>
              </c:strCache>
            </c:strRef>
          </c:cat>
          <c:val>
            <c:numRef>
              <c:f>Taul1!$B$2:$B$12</c:f>
              <c:numCache>
                <c:formatCode>0.00</c:formatCode>
                <c:ptCount val="11"/>
                <c:pt idx="0">
                  <c:v>3.3639228042536402</c:v>
                </c:pt>
                <c:pt idx="1">
                  <c:v>3.2796376526191402</c:v>
                </c:pt>
                <c:pt idx="2">
                  <c:v>3.4029145332808199</c:v>
                </c:pt>
                <c:pt idx="3">
                  <c:v>3.39346199291059</c:v>
                </c:pt>
                <c:pt idx="4">
                  <c:v>3.41630563213864</c:v>
                </c:pt>
                <c:pt idx="5">
                  <c:v>3.41866876723119</c:v>
                </c:pt>
                <c:pt idx="6">
                  <c:v>3.28475777865301</c:v>
                </c:pt>
                <c:pt idx="7">
                  <c:v>3.4233950374163098</c:v>
                </c:pt>
                <c:pt idx="8">
                  <c:v>3.4194564789287099</c:v>
                </c:pt>
                <c:pt idx="9">
                  <c:v>3.2627018511224901</c:v>
                </c:pt>
                <c:pt idx="10">
                  <c:v>3.4084285151634499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0-D465-4B3B-96C6-C44197422DEF}"/>
            </c:ext>
          </c:extLst>
        </c:ser>
        <c:ser>
          <c:idx val="0"/>
          <c:order val="1"/>
          <c:tx>
            <c:strRef>
              <c:f>Taul1!$C$1</c:f>
              <c:strCache>
                <c:ptCount val="1"/>
                <c:pt idx="0">
                  <c:v>Valinta 2</c:v>
                </c:pt>
              </c:strCache>
            </c:strRef>
          </c:tx>
          <c:spPr>
            <a:solidFill>
              <a:srgbClr val="DCDCDC"/>
            </a:solidFill>
            <a:ln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E4BB901-BD90-47D0-92E0-C2303A04C69A}" type="VALUE">
                      <a:rPr lang="en-US" sz="10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[ARVO]</a:t>
                    </a:fld>
                    <a:endParaRPr lang="fi-FI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465-4B3B-96C6-C44197422D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smtId="4294967295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Taul1!$A$2:$A$12</c:f>
              <c:strCache>
                <c:ptCount val="11"/>
                <c:pt idx="0">
                  <c:v>Esihenkilöni kertoo minulle asiat, jotka minun on hyvä työni kannalta tietää.</c:v>
                </c:pt>
                <c:pt idx="1">
                  <c:v>Esihenkilöni kohtelee minua oikeudenmukaisesti.</c:v>
                </c:pt>
                <c:pt idx="2">
                  <c:v>Esihenkilöni ottaa vastuun tekemisistään.</c:v>
                </c:pt>
                <c:pt idx="3">
                  <c:v>Esihenkilöni puoleen on helppo kääntyä ongelmatilanteissa.</c:v>
                </c:pt>
                <c:pt idx="4">
                  <c:v>Esihenkilöni saa asiat sujumaan.</c:v>
                </c:pt>
                <c:pt idx="5">
                  <c:v>Esihenkilöni uskaltaa puuttua epäkohtiin / ongelmiin.</c:v>
                </c:pt>
                <c:pt idx="6">
                  <c:v>Henkilöstön ja yritysjohdon välillä vallitsee luottamus.</c:v>
                </c:pt>
                <c:pt idx="7">
                  <c:v>Koen nauttivani esihenkilöni luottamusta.</c:v>
                </c:pt>
                <c:pt idx="8">
                  <c:v>Saan esihenkilöltäni helposti apua, kun tarvitsen.</c:v>
                </c:pt>
                <c:pt idx="9">
                  <c:v>Saan esihenkilöltäni kannustavaa palautetta.</c:v>
                </c:pt>
                <c:pt idx="10">
                  <c:v>Yrityksemme toiminta on suunnitelmallista.</c:v>
                </c:pt>
              </c:strCache>
            </c:strRef>
          </c:cat>
          <c:val>
            <c:numRef>
              <c:f>Taul1!$C$2:$C$12</c:f>
              <c:numCache>
                <c:formatCode>0.00</c:formatCode>
                <c:ptCount val="11"/>
                <c:pt idx="0">
                  <c:v>3.3639228042536402</c:v>
                </c:pt>
                <c:pt idx="1">
                  <c:v>3.2796376526191402</c:v>
                </c:pt>
                <c:pt idx="2">
                  <c:v>3.4029145332808199</c:v>
                </c:pt>
                <c:pt idx="3">
                  <c:v>3.39346199291059</c:v>
                </c:pt>
                <c:pt idx="4">
                  <c:v>3.41630563213864</c:v>
                </c:pt>
                <c:pt idx="5">
                  <c:v>3.41866876723119</c:v>
                </c:pt>
                <c:pt idx="6">
                  <c:v>3.28475777865301</c:v>
                </c:pt>
                <c:pt idx="7">
                  <c:v>3.4233950374163098</c:v>
                </c:pt>
                <c:pt idx="8">
                  <c:v>3.4194564789287099</c:v>
                </c:pt>
                <c:pt idx="9">
                  <c:v>3.2627018511224901</c:v>
                </c:pt>
                <c:pt idx="10">
                  <c:v>3.4084285151634499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1-D465-4B3B-96C6-C44197422D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939008"/>
        <c:axId val="1"/>
      </c:barChart>
      <c:catAx>
        <c:axId val="15993900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20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fi-FI"/>
          </a:p>
        </c:txPr>
        <c:crossAx val="1"/>
        <c:crosses val="autoZero"/>
        <c:auto val="0"/>
        <c:lblAlgn val="ctr"/>
        <c:lblOffset val="100"/>
        <c:noMultiLvlLbl val="0"/>
      </c:catAx>
      <c:valAx>
        <c:axId val="1"/>
        <c:scaling>
          <c:orientation val="minMax"/>
          <c:max val="6"/>
          <c:min val="1"/>
        </c:scaling>
        <c:delete val="0"/>
        <c:axPos val="t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numFmt formatCode="General" sourceLinked="0"/>
        <c:majorTickMark val="none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1000" smtId="429496729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fi-FI"/>
          </a:p>
        </c:txPr>
        <c:crossAx val="159939008"/>
        <c:crosses val="autoZero"/>
        <c:crossBetween val="between"/>
        <c:majorUnit val="1"/>
      </c:valAx>
      <c:spPr>
        <a:noFill/>
        <a:ln w="25371">
          <a:noFill/>
        </a:ln>
      </c:spPr>
    </c:plotArea>
    <c:legend>
      <c:legendPos val="tr"/>
      <c:overlay val="0"/>
      <c:txPr>
        <a:bodyPr/>
        <a:lstStyle/>
        <a:p>
          <a:pPr>
            <a:defRPr smtId="4294967295">
              <a:latin typeface="Arial" panose="020B0604020202020204" pitchFamily="34" charset="0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798" smtId="4294967295"/>
      </a:pPr>
      <a:endParaRPr lang="fi-FI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fi-FI" sz="2000" b="0">
                <a:latin typeface="Arial" panose="020B0604020202020204" pitchFamily="34" charset="0"/>
                <a:cs typeface="Arial" panose="020B0604020202020204" pitchFamily="34" charset="0"/>
              </a:rPr>
              <a:t>Nykyisen työn kiinnostavuus keskiarvot</a:t>
            </a:r>
          </a:p>
        </c:rich>
      </c:tx>
      <c:layout>
        <c:manualLayout>
          <c:xMode val="edge"/>
          <c:yMode val="edge"/>
          <c:x val="1.7917890101671219E-2"/>
          <c:y val="2.251522801816463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4633251428604126"/>
          <c:y val="0.12936417758464813"/>
          <c:w val="0.38792786002159119"/>
          <c:h val="0.77357184886932373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Taul1!$B$1</c:f>
              <c:strCache>
                <c:ptCount val="1"/>
                <c:pt idx="0">
                  <c:v>Valinta 1</c:v>
                </c:pt>
              </c:strCache>
            </c:strRef>
          </c:tx>
          <c:spPr>
            <a:solidFill>
              <a:srgbClr val="F49600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</c:spPr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4-D465-4B3B-96C6-C44197422DEF}"/>
              </c:ext>
            </c:extLst>
          </c:dPt>
          <c:dLbls>
            <c:dLbl>
              <c:idx val="1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2-CAEC-4573-B76C-492186F45AC9}"/>
                </c:ext>
              </c:extLst>
            </c:dLbl>
            <c:dLbl>
              <c:idx val="2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3-CAEC-4573-B76C-492186F45AC9}"/>
                </c:ext>
              </c:extLst>
            </c:dLbl>
            <c:dLbl>
              <c:idx val="3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4-CAEC-4573-B76C-492186F45AC9}"/>
                </c:ext>
              </c:extLst>
            </c:dLbl>
            <c:dLbl>
              <c:idx val="4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5-CAEC-4573-B76C-492186F45AC9}"/>
                </c:ext>
              </c:extLst>
            </c:dLbl>
            <c:numFmt formatCode="#,##0.00" sourceLinked="0"/>
            <c:spPr>
              <a:noFill/>
              <a:ln w="2537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smtId="4294967295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Taul1!$A$2:$A$6</c:f>
              <c:strCache>
                <c:ptCount val="5"/>
                <c:pt idx="0">
                  <c:v>Koen nykyisen työni tärkeäksi / arvokkaaksi.</c:v>
                </c:pt>
                <c:pt idx="1">
                  <c:v>Koen, että esimieheni arvostaa tekemääni työtä.</c:v>
                </c:pt>
                <c:pt idx="2">
                  <c:v>Nykyinen työni on motivoivaa ja olen tyytyväinen työhöni</c:v>
                </c:pt>
                <c:pt idx="3">
                  <c:v>Työni turvallisuudesta on huolehdittu riittävästi.</c:v>
                </c:pt>
                <c:pt idx="4">
                  <c:v>Uskon tekeväni nykyistä työtäni vielä 3 vuoden päästä.</c:v>
                </c:pt>
              </c:strCache>
            </c:strRef>
          </c:cat>
          <c:val>
            <c:numRef>
              <c:f>Taul1!$B$2:$B$6</c:f>
              <c:numCache>
                <c:formatCode>0.00</c:formatCode>
                <c:ptCount val="5"/>
                <c:pt idx="0">
                  <c:v>3.7451752658527</c:v>
                </c:pt>
                <c:pt idx="1">
                  <c:v>3.6947617172115002</c:v>
                </c:pt>
                <c:pt idx="2">
                  <c:v>3.7164237888932701</c:v>
                </c:pt>
                <c:pt idx="3">
                  <c:v>3.70854667191808</c:v>
                </c:pt>
                <c:pt idx="4">
                  <c:v>3.6935801496652201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0-D465-4B3B-96C6-C44197422DEF}"/>
            </c:ext>
          </c:extLst>
        </c:ser>
        <c:ser>
          <c:idx val="0"/>
          <c:order val="1"/>
          <c:tx>
            <c:strRef>
              <c:f>Taul1!$C$1</c:f>
              <c:strCache>
                <c:ptCount val="1"/>
                <c:pt idx="0">
                  <c:v>Valinta 2</c:v>
                </c:pt>
              </c:strCache>
            </c:strRef>
          </c:tx>
          <c:spPr>
            <a:solidFill>
              <a:srgbClr val="DCDCDC"/>
            </a:solidFill>
            <a:ln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E4BB901-BD90-47D0-92E0-C2303A04C69A}" type="VALUE">
                      <a:rPr lang="en-US" sz="10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[ARVO]</a:t>
                    </a:fld>
                    <a:endParaRPr lang="fi-FI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465-4B3B-96C6-C44197422D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smtId="4294967295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Taul1!$A$2:$A$6</c:f>
              <c:strCache>
                <c:ptCount val="5"/>
                <c:pt idx="0">
                  <c:v>Koen nykyisen työni tärkeäksi / arvokkaaksi.</c:v>
                </c:pt>
                <c:pt idx="1">
                  <c:v>Koen, että esimieheni arvostaa tekemääni työtä.</c:v>
                </c:pt>
                <c:pt idx="2">
                  <c:v>Nykyinen työni on motivoivaa ja olen tyytyväinen työhöni</c:v>
                </c:pt>
                <c:pt idx="3">
                  <c:v>Työni turvallisuudesta on huolehdittu riittävästi.</c:v>
                </c:pt>
                <c:pt idx="4">
                  <c:v>Uskon tekeväni nykyistä työtäni vielä 3 vuoden päästä.</c:v>
                </c:pt>
              </c:strCache>
            </c:strRef>
          </c:cat>
          <c:val>
            <c:numRef>
              <c:f>Taul1!$C$2:$C$6</c:f>
              <c:numCache>
                <c:formatCode>0.00</c:formatCode>
                <c:ptCount val="5"/>
                <c:pt idx="0">
                  <c:v>3.7451752658527</c:v>
                </c:pt>
                <c:pt idx="1">
                  <c:v>3.6947617172115002</c:v>
                </c:pt>
                <c:pt idx="2">
                  <c:v>3.7164237888932701</c:v>
                </c:pt>
                <c:pt idx="3">
                  <c:v>3.70854667191808</c:v>
                </c:pt>
                <c:pt idx="4">
                  <c:v>3.6935801496652201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1-D465-4B3B-96C6-C44197422D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939008"/>
        <c:axId val="1"/>
      </c:barChart>
      <c:catAx>
        <c:axId val="15993900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20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fi-FI"/>
          </a:p>
        </c:txPr>
        <c:crossAx val="1"/>
        <c:crosses val="autoZero"/>
        <c:auto val="0"/>
        <c:lblAlgn val="ctr"/>
        <c:lblOffset val="100"/>
        <c:noMultiLvlLbl val="0"/>
      </c:catAx>
      <c:valAx>
        <c:axId val="1"/>
        <c:scaling>
          <c:orientation val="minMax"/>
          <c:max val="6"/>
          <c:min val="1"/>
        </c:scaling>
        <c:delete val="0"/>
        <c:axPos val="t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numFmt formatCode="General" sourceLinked="0"/>
        <c:majorTickMark val="none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1000" smtId="429496729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fi-FI"/>
          </a:p>
        </c:txPr>
        <c:crossAx val="159939008"/>
        <c:crosses val="autoZero"/>
        <c:crossBetween val="between"/>
        <c:majorUnit val="1"/>
      </c:valAx>
      <c:spPr>
        <a:noFill/>
        <a:ln w="25371">
          <a:noFill/>
        </a:ln>
      </c:spPr>
    </c:plotArea>
    <c:legend>
      <c:legendPos val="tr"/>
      <c:overlay val="0"/>
      <c:txPr>
        <a:bodyPr/>
        <a:lstStyle/>
        <a:p>
          <a:pPr>
            <a:defRPr smtId="4294967295">
              <a:latin typeface="Arial" panose="020B0604020202020204" pitchFamily="34" charset="0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798" smtId="4294967295"/>
      </a:pPr>
      <a:endParaRPr lang="fi-FI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fi-FI" sz="2000" b="0">
                <a:latin typeface="Arial" panose="020B0604020202020204" pitchFamily="34" charset="0"/>
                <a:cs typeface="Arial" panose="020B0604020202020204" pitchFamily="34" charset="0"/>
              </a:rPr>
              <a:t>Oma työkyky keskiarvot</a:t>
            </a:r>
          </a:p>
        </c:rich>
      </c:tx>
      <c:layout>
        <c:manualLayout>
          <c:xMode val="edge"/>
          <c:yMode val="edge"/>
          <c:x val="1.7917890101671219E-2"/>
          <c:y val="3.6186454817652702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4633251428604126"/>
          <c:y val="0.12936417758464813"/>
          <c:w val="0.38792786002159119"/>
          <c:h val="0.77357184886932373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Taul1!$B$1</c:f>
              <c:strCache>
                <c:ptCount val="1"/>
                <c:pt idx="0">
                  <c:v>Valinta 1</c:v>
                </c:pt>
              </c:strCache>
            </c:strRef>
          </c:tx>
          <c:spPr>
            <a:solidFill>
              <a:srgbClr val="F49600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</c:spPr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1-EA28-44B9-9A22-595CFEDD201D}"/>
              </c:ext>
            </c:extLst>
          </c:dPt>
          <c:dLbls>
            <c:dLbl>
              <c:idx val="1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2-EE11-40F9-8111-9C3AB796B937}"/>
                </c:ext>
              </c:extLst>
            </c:dLbl>
            <c:dLbl>
              <c:idx val="2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3-EE11-40F9-8111-9C3AB796B937}"/>
                </c:ext>
              </c:extLst>
            </c:dLbl>
            <c:dLbl>
              <c:idx val="3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4-EE11-40F9-8111-9C3AB796B937}"/>
                </c:ext>
              </c:extLst>
            </c:dLbl>
            <c:numFmt formatCode="#,##0.00" sourceLinked="0"/>
            <c:spPr>
              <a:noFill/>
              <a:ln w="2537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smtId="4294967295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Taul1!$A$2:$A$5</c:f>
              <c:strCache>
                <c:ptCount val="4"/>
                <c:pt idx="0">
                  <c:v>Kuntoilen mielestäni riittävästi.</c:v>
                </c:pt>
                <c:pt idx="1">
                  <c:v>Stressaantuminen on minulle harvinaista.</c:v>
                </c:pt>
                <c:pt idx="2">
                  <c:v>Työni ei aiheuta minulle stressioireita, kuten jännittyneisyyttä ja unettomuutta.</c:v>
                </c:pt>
                <c:pt idx="3">
                  <c:v>Töihin lähteminen on minulle yleensä mieluista.</c:v>
                </c:pt>
              </c:strCache>
            </c:strRef>
          </c:cat>
          <c:val>
            <c:numRef>
              <c:f>Taul1!$B$2:$B$5</c:f>
              <c:numCache>
                <c:formatCode>0.00</c:formatCode>
                <c:ptCount val="4"/>
                <c:pt idx="0">
                  <c:v>3.7451752658527</c:v>
                </c:pt>
                <c:pt idx="1">
                  <c:v>3.5710909807010598</c:v>
                </c:pt>
                <c:pt idx="2">
                  <c:v>3.69436786136274</c:v>
                </c:pt>
                <c:pt idx="3">
                  <c:v>3.7353288696337099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2-EA28-44B9-9A22-595CFEDD201D}"/>
            </c:ext>
          </c:extLst>
        </c:ser>
        <c:ser>
          <c:idx val="0"/>
          <c:order val="1"/>
          <c:tx>
            <c:strRef>
              <c:f>Taul1!$C$1</c:f>
              <c:strCache>
                <c:ptCount val="1"/>
                <c:pt idx="0">
                  <c:v>Valinta 2</c:v>
                </c:pt>
              </c:strCache>
            </c:strRef>
          </c:tx>
          <c:spPr>
            <a:solidFill>
              <a:srgbClr val="DCDCDC"/>
            </a:solidFill>
            <a:ln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E4BB901-BD90-47D0-92E0-C2303A04C69A}" type="VALUE">
                      <a:rPr lang="en-US" sz="10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[ARVO]</a:t>
                    </a:fld>
                    <a:endParaRPr lang="fi-FI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A28-44B9-9A22-595CFEDD20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smtId="4294967295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Taul1!$A$2:$A$5</c:f>
              <c:strCache>
                <c:ptCount val="4"/>
                <c:pt idx="0">
                  <c:v>Kuntoilen mielestäni riittävästi.</c:v>
                </c:pt>
                <c:pt idx="1">
                  <c:v>Stressaantuminen on minulle harvinaista.</c:v>
                </c:pt>
                <c:pt idx="2">
                  <c:v>Työni ei aiheuta minulle stressioireita, kuten jännittyneisyyttä ja unettomuutta.</c:v>
                </c:pt>
                <c:pt idx="3">
                  <c:v>Töihin lähteminen on minulle yleensä mieluista.</c:v>
                </c:pt>
              </c:strCache>
            </c:strRef>
          </c:cat>
          <c:val>
            <c:numRef>
              <c:f>Taul1!$C$2:$C$5</c:f>
              <c:numCache>
                <c:formatCode>0.00</c:formatCode>
                <c:ptCount val="4"/>
                <c:pt idx="0">
                  <c:v>3.7451752658527</c:v>
                </c:pt>
                <c:pt idx="1">
                  <c:v>3.5710909807010598</c:v>
                </c:pt>
                <c:pt idx="2">
                  <c:v>3.69436786136274</c:v>
                </c:pt>
                <c:pt idx="3">
                  <c:v>3.7353288696337099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4-EA28-44B9-9A22-595CFEDD20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939008"/>
        <c:axId val="1"/>
      </c:barChart>
      <c:catAx>
        <c:axId val="15993900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20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fi-FI"/>
          </a:p>
        </c:txPr>
        <c:crossAx val="1"/>
        <c:crosses val="autoZero"/>
        <c:auto val="0"/>
        <c:lblAlgn val="ctr"/>
        <c:lblOffset val="100"/>
        <c:noMultiLvlLbl val="0"/>
      </c:catAx>
      <c:valAx>
        <c:axId val="1"/>
        <c:scaling>
          <c:orientation val="minMax"/>
          <c:max val="6"/>
          <c:min val="1"/>
        </c:scaling>
        <c:delete val="0"/>
        <c:axPos val="t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numFmt formatCode="General" sourceLinked="0"/>
        <c:majorTickMark val="none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1000" smtId="429496729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fi-FI"/>
          </a:p>
        </c:txPr>
        <c:crossAx val="159939008"/>
        <c:crosses val="autoZero"/>
        <c:crossBetween val="between"/>
        <c:majorUnit val="1"/>
      </c:valAx>
      <c:spPr>
        <a:noFill/>
        <a:ln w="25371">
          <a:noFill/>
        </a:ln>
      </c:spPr>
    </c:plotArea>
    <c:legend>
      <c:legendPos val="tr"/>
      <c:overlay val="0"/>
      <c:txPr>
        <a:bodyPr/>
        <a:lstStyle/>
        <a:p>
          <a:pPr>
            <a:defRPr smtId="4294967295">
              <a:latin typeface="Arial" panose="020B0604020202020204" pitchFamily="34" charset="0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798" smtId="4294967295"/>
      </a:pPr>
      <a:endParaRPr lang="fi-FI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/>
            </a:pPr>
            <a:r>
              <a:rPr lang="fi-FI" sz="2000" b="0">
                <a:latin typeface="Arial" panose="020B0604020202020204" pitchFamily="34" charset="0"/>
                <a:cs typeface="Arial" panose="020B0604020202020204" pitchFamily="34" charset="0"/>
              </a:rPr>
              <a:t>Osaston ilmapiiri ja yhteistyö keskiarvot</a:t>
            </a:r>
          </a:p>
        </c:rich>
      </c:tx>
      <c:layout>
        <c:manualLayout>
          <c:xMode val="edge"/>
          <c:yMode val="edge"/>
          <c:x val="1.603357121348381E-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4633251428604126"/>
          <c:y val="0.19446663558483124"/>
          <c:w val="0.38792786002159119"/>
          <c:h val="0.67860352993011475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Taul1!$B$1</c:f>
              <c:strCache>
                <c:ptCount val="1"/>
                <c:pt idx="0">
                  <c:v>Valinta 1</c:v>
                </c:pt>
              </c:strCache>
            </c:strRef>
          </c:tx>
          <c:spPr>
            <a:solidFill>
              <a:srgbClr val="F49600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</c:spPr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4-D465-4B3B-96C6-C44197422DEF}"/>
              </c:ext>
            </c:extLst>
          </c:dPt>
          <c:dLbls>
            <c:dLbl>
              <c:idx val="1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2-78D5-4F7F-824D-53CC8A7B4599}"/>
                </c:ext>
              </c:extLst>
            </c:dLbl>
            <c:numFmt formatCode="#,##0.00" sourceLinked="0"/>
            <c:spPr>
              <a:noFill/>
              <a:ln w="2537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smtId="4294967295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Taul1!$A$2:$A$3</c:f>
              <c:strCache>
                <c:ptCount val="2"/>
                <c:pt idx="0">
                  <c:v>Osastollamme ristiriidat ja erimielisyydet selvitetään</c:v>
                </c:pt>
                <c:pt idx="1">
                  <c:v>Osastomme ilmapiiri on kannustava.</c:v>
                </c:pt>
              </c:strCache>
            </c:strRef>
          </c:cat>
          <c:val>
            <c:numRef>
              <c:f>Taul1!$B$2:$B$3</c:f>
              <c:numCache>
                <c:formatCode>0.00</c:formatCode>
                <c:ptCount val="2"/>
                <c:pt idx="0">
                  <c:v>3.5746356833399</c:v>
                </c:pt>
                <c:pt idx="1">
                  <c:v>3.69633714060654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0-D465-4B3B-96C6-C44197422DEF}"/>
            </c:ext>
          </c:extLst>
        </c:ser>
        <c:ser>
          <c:idx val="0"/>
          <c:order val="1"/>
          <c:tx>
            <c:strRef>
              <c:f>Taul1!$C$1</c:f>
              <c:strCache>
                <c:ptCount val="1"/>
                <c:pt idx="0">
                  <c:v>Valinta 2</c:v>
                </c:pt>
              </c:strCache>
            </c:strRef>
          </c:tx>
          <c:spPr>
            <a:solidFill>
              <a:srgbClr val="DCDCDC"/>
            </a:solidFill>
            <a:ln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E4BB901-BD90-47D0-92E0-C2303A04C69A}" type="VALUE">
                      <a:rPr lang="en-US" sz="10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[ARVO]</a:t>
                    </a:fld>
                    <a:endParaRPr lang="fi-FI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465-4B3B-96C6-C44197422D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smtId="4294967295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Taul1!$A$2:$A$3</c:f>
              <c:strCache>
                <c:ptCount val="2"/>
                <c:pt idx="0">
                  <c:v>Osastollamme ristiriidat ja erimielisyydet selvitetään</c:v>
                </c:pt>
                <c:pt idx="1">
                  <c:v>Osastomme ilmapiiri on kannustava.</c:v>
                </c:pt>
              </c:strCache>
            </c:strRef>
          </c:cat>
          <c:val>
            <c:numRef>
              <c:f>Taul1!$C$2:$C$3</c:f>
              <c:numCache>
                <c:formatCode>0.00</c:formatCode>
                <c:ptCount val="2"/>
                <c:pt idx="0">
                  <c:v>3.5746356833399</c:v>
                </c:pt>
                <c:pt idx="1">
                  <c:v>3.69633714060654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1-D465-4B3B-96C6-C44197422D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939008"/>
        <c:axId val="1"/>
      </c:barChart>
      <c:catAx>
        <c:axId val="15993900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20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fi-FI"/>
          </a:p>
        </c:txPr>
        <c:crossAx val="1"/>
        <c:crosses val="autoZero"/>
        <c:auto val="0"/>
        <c:lblAlgn val="ctr"/>
        <c:lblOffset val="100"/>
        <c:noMultiLvlLbl val="0"/>
      </c:catAx>
      <c:valAx>
        <c:axId val="1"/>
        <c:scaling>
          <c:orientation val="minMax"/>
          <c:max val="6"/>
          <c:min val="1"/>
        </c:scaling>
        <c:delete val="0"/>
        <c:axPos val="t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numFmt formatCode="General" sourceLinked="0"/>
        <c:majorTickMark val="none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1000" smtId="429496729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fi-FI"/>
          </a:p>
        </c:txPr>
        <c:crossAx val="159939008"/>
        <c:crosses val="autoZero"/>
        <c:crossBetween val="between"/>
        <c:majorUnit val="1"/>
      </c:valAx>
      <c:spPr>
        <a:noFill/>
        <a:ln w="25371">
          <a:noFill/>
        </a:ln>
      </c:spPr>
    </c:plotArea>
    <c:legend>
      <c:legendPos val="tr"/>
      <c:overlay val="0"/>
      <c:txPr>
        <a:bodyPr/>
        <a:lstStyle/>
        <a:p>
          <a:pPr>
            <a:defRPr smtId="4294967295">
              <a:latin typeface="Arial" panose="020B0604020202020204" pitchFamily="34" charset="0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798" smtId="4294967295"/>
      </a:pPr>
      <a:endParaRPr lang="fi-FI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fi-FI" sz="2000" b="0">
                <a:latin typeface="Arial" panose="020B0604020202020204" pitchFamily="34" charset="0"/>
                <a:cs typeface="Arial" panose="020B0604020202020204" pitchFamily="34" charset="0"/>
              </a:rPr>
              <a:t>Työyhteisön toimivuus keskiarvot</a:t>
            </a:r>
          </a:p>
        </c:rich>
      </c:tx>
      <c:layout>
        <c:manualLayout>
          <c:xMode val="edge"/>
          <c:yMode val="edge"/>
          <c:x val="1.6460292041301727E-2"/>
          <c:y val="7.7388354111462831E-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4633251428604126"/>
          <c:y val="0.12936417758464813"/>
          <c:w val="0.38792786002159119"/>
          <c:h val="0.77357184886932373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Taul1!$B$1</c:f>
              <c:strCache>
                <c:ptCount val="1"/>
                <c:pt idx="0">
                  <c:v>Valinta 1</c:v>
                </c:pt>
              </c:strCache>
            </c:strRef>
          </c:tx>
          <c:spPr>
            <a:solidFill>
              <a:srgbClr val="F49600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</c:spPr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1-EA28-44B9-9A22-595CFEDD201D}"/>
              </c:ext>
            </c:extLst>
          </c:dPt>
          <c:dLbls>
            <c:dLbl>
              <c:idx val="1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2-C138-4E81-AA05-244A73B57A43}"/>
                </c:ext>
              </c:extLst>
            </c:dLbl>
            <c:dLbl>
              <c:idx val="2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3-C138-4E81-AA05-244A73B57A43}"/>
                </c:ext>
              </c:extLst>
            </c:dLbl>
            <c:dLbl>
              <c:idx val="3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4-C138-4E81-AA05-244A73B57A43}"/>
                </c:ext>
              </c:extLst>
            </c:dLbl>
            <c:dLbl>
              <c:idx val="4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5-C138-4E81-AA05-244A73B57A43}"/>
                </c:ext>
              </c:extLst>
            </c:dLbl>
            <c:dLbl>
              <c:idx val="5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6-C138-4E81-AA05-244A73B57A43}"/>
                </c:ext>
              </c:extLst>
            </c:dLbl>
            <c:dLbl>
              <c:idx val="6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7-C138-4E81-AA05-244A73B57A43}"/>
                </c:ext>
              </c:extLst>
            </c:dLbl>
            <c:numFmt formatCode="#,##0.00" sourceLinked="0"/>
            <c:spPr>
              <a:noFill/>
              <a:ln w="2537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smtId="4294967295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Taul1!$A$2:$A$8</c:f>
              <c:strCache>
                <c:ptCount val="7"/>
                <c:pt idx="0">
                  <c:v>Tietoa ja osaamista jaetaan työyhteisössämme avoimesti.</c:v>
                </c:pt>
                <c:pt idx="1">
                  <c:v>Työryhmäni tavoitteet ovat selkeät.</c:v>
                </c:pt>
                <c:pt idx="2">
                  <c:v>Työryhmässäni seurataan toiminnan tuloksellisuutta.</c:v>
                </c:pt>
                <c:pt idx="3">
                  <c:v>Työskentely- ja toimintaohjeemme ovat selkeitä.</c:v>
                </c:pt>
                <c:pt idx="4">
                  <c:v>Työyhteisössämme ei puhuta toisista pahaa selän takana.</c:v>
                </c:pt>
                <c:pt idx="5">
                  <c:v>Työyhteisössämme on hyvä yhteishenki.</c:v>
                </c:pt>
                <c:pt idx="6">
                  <c:v>Työyhteisössämme puututaan muita loukkaavaan käyttäytymiseen.</c:v>
                </c:pt>
              </c:strCache>
            </c:strRef>
          </c:cat>
          <c:val>
            <c:numRef>
              <c:f>Taul1!$B$2:$B$8</c:f>
              <c:numCache>
                <c:formatCode>0.00</c:formatCode>
                <c:ptCount val="7"/>
                <c:pt idx="0">
                  <c:v>3.7211500590783801</c:v>
                </c:pt>
                <c:pt idx="1">
                  <c:v>3.7219377707759</c:v>
                </c:pt>
                <c:pt idx="2">
                  <c:v>3.71327294210319</c:v>
                </c:pt>
                <c:pt idx="3">
                  <c:v>3.6990941315478501</c:v>
                </c:pt>
                <c:pt idx="4">
                  <c:v>3.6912170145726702</c:v>
                </c:pt>
                <c:pt idx="5">
                  <c:v>3.7231193383221699</c:v>
                </c:pt>
                <c:pt idx="6">
                  <c:v>3.7223316266246602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2-EA28-44B9-9A22-595CFEDD201D}"/>
            </c:ext>
          </c:extLst>
        </c:ser>
        <c:ser>
          <c:idx val="0"/>
          <c:order val="1"/>
          <c:tx>
            <c:strRef>
              <c:f>Taul1!$C$1</c:f>
              <c:strCache>
                <c:ptCount val="1"/>
                <c:pt idx="0">
                  <c:v>Valinta 2</c:v>
                </c:pt>
              </c:strCache>
            </c:strRef>
          </c:tx>
          <c:spPr>
            <a:solidFill>
              <a:srgbClr val="DCDCDC"/>
            </a:solidFill>
            <a:ln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E4BB901-BD90-47D0-92E0-C2303A04C69A}" type="VALUE">
                      <a:rPr lang="en-US" sz="10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[ARVO]</a:t>
                    </a:fld>
                    <a:endParaRPr lang="fi-FI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A28-44B9-9A22-595CFEDD20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smtId="4294967295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Taul1!$A$2:$A$8</c:f>
              <c:strCache>
                <c:ptCount val="7"/>
                <c:pt idx="0">
                  <c:v>Tietoa ja osaamista jaetaan työyhteisössämme avoimesti.</c:v>
                </c:pt>
                <c:pt idx="1">
                  <c:v>Työryhmäni tavoitteet ovat selkeät.</c:v>
                </c:pt>
                <c:pt idx="2">
                  <c:v>Työryhmässäni seurataan toiminnan tuloksellisuutta.</c:v>
                </c:pt>
                <c:pt idx="3">
                  <c:v>Työskentely- ja toimintaohjeemme ovat selkeitä.</c:v>
                </c:pt>
                <c:pt idx="4">
                  <c:v>Työyhteisössämme ei puhuta toisista pahaa selän takana.</c:v>
                </c:pt>
                <c:pt idx="5">
                  <c:v>Työyhteisössämme on hyvä yhteishenki.</c:v>
                </c:pt>
                <c:pt idx="6">
                  <c:v>Työyhteisössämme puututaan muita loukkaavaan käyttäytymiseen.</c:v>
                </c:pt>
              </c:strCache>
            </c:strRef>
          </c:cat>
          <c:val>
            <c:numRef>
              <c:f>Taul1!$C$2:$C$8</c:f>
              <c:numCache>
                <c:formatCode>0.00</c:formatCode>
                <c:ptCount val="7"/>
                <c:pt idx="0">
                  <c:v>3.7211500590783801</c:v>
                </c:pt>
                <c:pt idx="1">
                  <c:v>3.7219377707759</c:v>
                </c:pt>
                <c:pt idx="2">
                  <c:v>3.71327294210319</c:v>
                </c:pt>
                <c:pt idx="3">
                  <c:v>3.6990941315478501</c:v>
                </c:pt>
                <c:pt idx="4">
                  <c:v>3.6912170145726702</c:v>
                </c:pt>
                <c:pt idx="5">
                  <c:v>3.7231193383221699</c:v>
                </c:pt>
                <c:pt idx="6">
                  <c:v>3.7223316266246602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4-EA28-44B9-9A22-595CFEDD20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939008"/>
        <c:axId val="1"/>
      </c:barChart>
      <c:catAx>
        <c:axId val="15993900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20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fi-FI"/>
          </a:p>
        </c:txPr>
        <c:crossAx val="1"/>
        <c:crosses val="autoZero"/>
        <c:auto val="0"/>
        <c:lblAlgn val="ctr"/>
        <c:lblOffset val="100"/>
        <c:noMultiLvlLbl val="0"/>
      </c:catAx>
      <c:valAx>
        <c:axId val="1"/>
        <c:scaling>
          <c:orientation val="minMax"/>
          <c:max val="6"/>
          <c:min val="1"/>
        </c:scaling>
        <c:delete val="0"/>
        <c:axPos val="t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numFmt formatCode="General" sourceLinked="0"/>
        <c:majorTickMark val="none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1000" smtId="429496729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fi-FI"/>
          </a:p>
        </c:txPr>
        <c:crossAx val="159939008"/>
        <c:crosses val="autoZero"/>
        <c:crossBetween val="between"/>
        <c:majorUnit val="1"/>
      </c:valAx>
      <c:spPr>
        <a:noFill/>
        <a:ln w="25371">
          <a:noFill/>
        </a:ln>
      </c:spPr>
    </c:plotArea>
    <c:legend>
      <c:legendPos val="tr"/>
      <c:overlay val="0"/>
      <c:txPr>
        <a:bodyPr/>
        <a:lstStyle/>
        <a:p>
          <a:pPr>
            <a:defRPr smtId="4294967295">
              <a:latin typeface="Arial" panose="020B0604020202020204" pitchFamily="34" charset="0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798" smtId="4294967295"/>
      </a:pPr>
      <a:endParaRPr lang="fi-FI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i-FI" sz="2000" b="0">
                <a:latin typeface="Arial" panose="020B0604020202020204" pitchFamily="34" charset="0"/>
                <a:cs typeface="Arial" panose="020B0604020202020204" pitchFamily="34" charset="0"/>
              </a:rPr>
              <a:t>Vastauskeskiarvot pääkohdittain</a:t>
            </a:r>
          </a:p>
        </c:rich>
      </c:tx>
      <c:layout>
        <c:manualLayout>
          <c:xMode val="edge"/>
          <c:yMode val="edge"/>
          <c:x val="0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329089492559433"/>
          <c:y val="9.6093744039535522E-2"/>
          <c:w val="0.70124739408493042"/>
          <c:h val="0.71491211652755737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Taul1!$B$1</c:f>
              <c:strCache>
                <c:ptCount val="1"/>
                <c:pt idx="0">
                  <c:v>Vastauskeskiarvo</c:v>
                </c:pt>
              </c:strCache>
            </c:strRef>
          </c:tx>
          <c:spPr>
            <a:solidFill>
              <a:srgbClr val="F49600"/>
            </a:solidFill>
            <a:ln>
              <a:noFill/>
            </a:ln>
          </c:spPr>
          <c:invertIfNegative val="0"/>
          <c:dLbls>
            <c:dLbl>
              <c:idx val="1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1-BEBC-4EA7-80C2-E1D5B25253C5}"/>
                </c:ext>
              </c:extLst>
            </c:dLbl>
            <c:dLbl>
              <c:idx val="2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2-BEBC-4EA7-80C2-E1D5B25253C5}"/>
                </c:ext>
              </c:extLst>
            </c:dLbl>
            <c:dLbl>
              <c:idx val="3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3-BEBC-4EA7-80C2-E1D5B25253C5}"/>
                </c:ext>
              </c:extLst>
            </c:dLbl>
            <c:dLbl>
              <c:idx val="4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4-BEBC-4EA7-80C2-E1D5B25253C5}"/>
                </c:ext>
              </c:extLst>
            </c:dLbl>
            <c:numFmt formatCode="#,##0.00" sourceLinked="0"/>
            <c:spPr>
              <a:noFill/>
              <a:ln w="25371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>
                  <a:defRPr sz="1000" b="0" smtId="4294967295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Taul1!$A$2:$A$6</c:f>
              <c:strCache>
                <c:ptCount val="5"/>
                <c:pt idx="0">
                  <c:v>Johtaminen</c:v>
                </c:pt>
                <c:pt idx="1">
                  <c:v>Nykyisen työn kiinnostavuus</c:v>
                </c:pt>
                <c:pt idx="2">
                  <c:v>Oma työkyky</c:v>
                </c:pt>
                <c:pt idx="3">
                  <c:v>Osaston ilmapiiri ja osastojen välinen yhteistyö</c:v>
                </c:pt>
                <c:pt idx="4">
                  <c:v>Työyhteisön toimivuus</c:v>
                </c:pt>
              </c:strCache>
            </c:strRef>
          </c:cat>
          <c:val>
            <c:numRef>
              <c:f>Taul1!$B$2:$B$6</c:f>
              <c:numCache>
                <c:formatCode>0.00</c:formatCode>
                <c:ptCount val="5"/>
                <c:pt idx="0">
                  <c:v>3.3703319130652698</c:v>
                </c:pt>
                <c:pt idx="1">
                  <c:v>3.7116975187081498</c:v>
                </c:pt>
                <c:pt idx="2">
                  <c:v>3.6864907443875499</c:v>
                </c:pt>
                <c:pt idx="3">
                  <c:v>3.6354864119732202</c:v>
                </c:pt>
                <c:pt idx="4">
                  <c:v>3.7131604118606898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0-CA56-4FEC-BB5C-ECC119FDE3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939008"/>
        <c:axId val="1"/>
      </c:barChart>
      <c:catAx>
        <c:axId val="159939008"/>
        <c:scaling>
          <c:orientation val="maxMin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20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fi-FI"/>
          </a:p>
        </c:txPr>
        <c:crossAx val="1"/>
        <c:crosses val="autoZero"/>
        <c:auto val="0"/>
        <c:lblAlgn val="ctr"/>
        <c:lblOffset val="100"/>
        <c:noMultiLvlLbl val="0"/>
      </c:catAx>
      <c:valAx>
        <c:axId val="1"/>
        <c:scaling>
          <c:orientation val="minMax"/>
          <c:max val="6"/>
          <c:min val="0"/>
        </c:scaling>
        <c:delete val="0"/>
        <c:axPos val="r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numFmt formatCode="#,##0.00" sourceLinked="0"/>
        <c:majorTickMark val="none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1000" smtId="429496729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fi-FI"/>
          </a:p>
        </c:txPr>
        <c:crossAx val="159939008"/>
        <c:crosses val="autoZero"/>
        <c:crossBetween val="between"/>
        <c:majorUnit val="1"/>
      </c:valAx>
      <c:spPr>
        <a:noFill/>
        <a:ln w="25371">
          <a:noFill/>
        </a:ln>
      </c:spPr>
    </c:plotArea>
    <c:plotVisOnly val="1"/>
    <c:dispBlanksAs val="gap"/>
    <c:showDLblsOverMax val="0"/>
  </c:chart>
  <c:txPr>
    <a:bodyPr/>
    <a:lstStyle/>
    <a:p>
      <a:pPr>
        <a:defRPr sz="1798" smtId="4294967295"/>
      </a:pPr>
      <a:endParaRPr lang="fi-FI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err="1">
                <a:latin typeface="Arial" panose="020B0604020202020204" pitchFamily="34" charset="0"/>
                <a:cs typeface="Arial" panose="020B0604020202020204" pitchFamily="34" charset="0"/>
              </a:rPr>
              <a:t>eNPS-jakauma</a:t>
            </a:r>
          </a:p>
        </c:rich>
      </c:tx>
      <c:layout>
        <c:manualLayout>
          <c:xMode val="edge"/>
          <c:yMode val="edge"/>
          <c:x val="7.2402976453304291E-2"/>
          <c:y val="2.132977545261383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821860820055008"/>
          <c:y val="0.17472714185714722"/>
          <c:w val="0.4744095504283905"/>
          <c:h val="0.72572308778762817"/>
        </c:manualLayout>
      </c:layout>
      <c:doughnut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Vastaajamäärä</c:v>
                </c:pt>
              </c:strCache>
            </c:strRef>
          </c:tx>
          <c:dPt>
            <c:idx val="0"/>
            <c:bubble3D val="0"/>
            <c:spPr>
              <a:solidFill>
                <a:sysClr val="window" lastClr="FFFFFF">
                  <a:lumMod val="75000"/>
                </a:sysClr>
              </a:solidFill>
              <a:ln w="19050">
                <a:solidFill>
                  <a:schemeClr val="lt1"/>
                </a:solidFill>
              </a:ln>
            </c:spPr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1-2EE0-40AA-888F-B43DDEC95D1D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</c:spPr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3-2EE0-40AA-888F-B43DDEC95D1D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</c:spPr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5-2EE0-40AA-888F-B43DDEC95D1D}"/>
              </c:ext>
            </c:extLst>
          </c:dPt>
          <c:dLbls>
            <c:dLbl>
              <c:idx val="0"/>
              <c:layout>
                <c:manualLayout>
                  <c:x val="8.3070278167724609E-2"/>
                  <c:y val="0.1543463617563247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C673F41-C8AC-463B-9CEC-32A51CBE57F2}" type="VALUE">
                      <a:rPr lang="en-US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200" b="0" i="0" u="none" strike="noStrike" kern="1200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[ARVO]</a:t>
                    </a:fld>
                    <a:endParaRPr lang="fi-FI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>
                    <c:manualLayout>
                      <c:w val="0.11155470000000001"/>
                      <c:h val="0.160534399999999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EE0-40AA-888F-B43DDEC95D1D}"/>
                </c:ext>
              </c:extLst>
            </c:dLbl>
            <c:dLbl>
              <c:idx val="1"/>
              <c:layout>
                <c:manualLayout>
                  <c:x val="-2.711864747107029E-2"/>
                  <c:y val="0.11844775080680847"/>
                </c:manualLayout>
              </c:layout>
              <c:tx>
                <c:rich>
                  <a:bodyPr/>
                  <a:lstStyle/>
                  <a:p>
                    <a:fld id="{F3A03DE7-F497-47D6-93FE-31F89B8F79E4}" type="VALUE">
                      <a:rPr lang="en-US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[ARVO]</a:t>
                    </a:fld>
                    <a:endParaRPr lang="fi-FI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EE0-40AA-888F-B43DDEC95D1D}"/>
                </c:ext>
              </c:extLst>
            </c:dLbl>
            <c:dLbl>
              <c:idx val="2"/>
              <c:layout>
                <c:manualLayout>
                  <c:x val="-7.1069613099098206E-2"/>
                  <c:y val="-7.371532917022705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ECF0F1B-2B4A-4EE5-85DA-72AB0A599D54}" type="VALUE">
                      <a:rPr lang="en-US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200" b="0" i="0" u="none" strike="noStrike" kern="1200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[ARVO]</a:t>
                    </a:fld>
                    <a:endParaRPr lang="fi-FI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>
                    <c:manualLayout>
                      <c:w val="0.14343510000000001"/>
                      <c:h val="0.1291401000000000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EE0-40AA-888F-B43DDEC95D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 smtId="4294967295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</c:spPr>
            </c:leaderLines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/>
            </c:extLst>
          </c:dLbls>
          <c:cat>
            <c:strRef>
              <c:f>Taul1!$A$2:$A$4</c:f>
              <c:strCache>
                <c:ptCount val="3"/>
                <c:pt idx="0">
                  <c:v>Neutraalit 7-8</c:v>
                </c:pt>
                <c:pt idx="1">
                  <c:v>Arvostelijat 0-6</c:v>
                </c:pt>
                <c:pt idx="2">
                  <c:v>Suosittelijat 10-9</c:v>
                </c:pt>
              </c:strCache>
            </c:strRef>
          </c:cat>
          <c:val>
            <c:numRef>
              <c:f>Taul1!$B$2:$B$4</c:f>
              <c:numCache>
                <c:formatCode>0%</c:formatCode>
                <c:ptCount val="3"/>
                <c:pt idx="0">
                  <c:v>0.38243402914533298</c:v>
                </c:pt>
                <c:pt idx="1">
                  <c:v>0.35210712879086298</c:v>
                </c:pt>
                <c:pt idx="2">
                  <c:v>0.26545884206380499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6-2EE0-40AA-888F-B43DDEC95D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059961080551147"/>
          <c:y val="0.36205577850341797"/>
          <c:w val="0.26854151487350464"/>
          <c:h val="0.430173695087432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8732948303222656"/>
          <c:y val="1.0537647176533937E-3"/>
          <c:w val="0.47951698303222656"/>
          <c:h val="0.8534538149833679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1-9CF3-4ADE-AAC2-1981CEDE2694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2-9CF3-4ADE-AAC2-1981CEDE2694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3-9CF3-4ADE-AAC2-1981CEDE2694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4-9CF3-4ADE-AAC2-1981CEDE2694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5-9CF3-4ADE-AAC2-1981CEDE2694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6-9CF3-4ADE-AAC2-1981CEDE2694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7-9CF3-4ADE-AAC2-1981CEDE2694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8-9CF3-4ADE-AAC2-1981CEDE2694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9-9CF3-4ADE-AAC2-1981CEDE2694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A-9CF3-4ADE-AAC2-1981CEDE2694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smtId="4294967295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Taul1!$A$2:$A$12</c:f>
              <c:strCache>
                <c:ptCount val="11"/>
                <c:pt idx="0">
                  <c:v>Esihenkilöni kertoo minulle asiat, jotka minun on hyvä työni kannalta tietää.</c:v>
                </c:pt>
                <c:pt idx="1">
                  <c:v>Esihenkilöni kohtelee minua oikeudenmukaisesti.</c:v>
                </c:pt>
                <c:pt idx="2">
                  <c:v>Esihenkilöni ottaa vastuun tekemisistään.</c:v>
                </c:pt>
                <c:pt idx="3">
                  <c:v>Esihenkilöni puoleen on helppo kääntyä ongelmatilanteissa.</c:v>
                </c:pt>
                <c:pt idx="4">
                  <c:v>Esihenkilöni saa asiat sujumaan.</c:v>
                </c:pt>
                <c:pt idx="5">
                  <c:v>Esihenkilöni uskaltaa puuttua epäkohtiin / ongelmiin.</c:v>
                </c:pt>
                <c:pt idx="6">
                  <c:v>Henkilöstön ja yritysjohdon välillä vallitsee luottamus.</c:v>
                </c:pt>
                <c:pt idx="7">
                  <c:v>Koen nauttivani esihenkilöni luottamusta.</c:v>
                </c:pt>
                <c:pt idx="8">
                  <c:v>Saan esihenkilöltäni helposti apua, kun tarvitsen.</c:v>
                </c:pt>
                <c:pt idx="9">
                  <c:v>Saan esihenkilöltäni kannustavaa palautetta.</c:v>
                </c:pt>
                <c:pt idx="10">
                  <c:v>Yrityksemme toiminta on suunnitelmallista.</c:v>
                </c:pt>
              </c:strCache>
            </c:strRef>
          </c:cat>
          <c:val>
            <c:numRef>
              <c:f>Taul1!$B$2:$B$12</c:f>
              <c:numCache>
                <c:formatCode>0%</c:formatCode>
                <c:ptCount val="11"/>
                <c:pt idx="0">
                  <c:v>0.172902717605356</c:v>
                </c:pt>
                <c:pt idx="1">
                  <c:v>0.175265852697913</c:v>
                </c:pt>
                <c:pt idx="2">
                  <c:v>0.15833005120126001</c:v>
                </c:pt>
                <c:pt idx="3">
                  <c:v>0.15675462780622301</c:v>
                </c:pt>
                <c:pt idx="4">
                  <c:v>0.15517920441118599</c:v>
                </c:pt>
                <c:pt idx="5">
                  <c:v>0.15675462780622301</c:v>
                </c:pt>
                <c:pt idx="6">
                  <c:v>0.166994879873966</c:v>
                </c:pt>
                <c:pt idx="7">
                  <c:v>0.152028357621111</c:v>
                </c:pt>
                <c:pt idx="8">
                  <c:v>0.15478534856242601</c:v>
                </c:pt>
                <c:pt idx="9">
                  <c:v>0.18156754627806199</c:v>
                </c:pt>
                <c:pt idx="10">
                  <c:v>0.163450177235132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5-1DDC-42BA-8703-59EB86245BB4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C-9CF3-4ADE-AAC2-1981CEDE2694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D-9CF3-4ADE-AAC2-1981CEDE2694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E-9CF3-4ADE-AAC2-1981CEDE2694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F-9CF3-4ADE-AAC2-1981CEDE2694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10-9CF3-4ADE-AAC2-1981CEDE2694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11-9CF3-4ADE-AAC2-1981CEDE2694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12-9CF3-4ADE-AAC2-1981CEDE2694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13-9CF3-4ADE-AAC2-1981CEDE2694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14-9CF3-4ADE-AAC2-1981CEDE2694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15-9CF3-4ADE-AAC2-1981CEDE2694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smtId="4294967295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Taul1!$A$2:$A$12</c:f>
              <c:strCache>
                <c:ptCount val="11"/>
                <c:pt idx="0">
                  <c:v>Esihenkilöni kertoo minulle asiat, jotka minun on hyvä työni kannalta tietää.</c:v>
                </c:pt>
                <c:pt idx="1">
                  <c:v>Esihenkilöni kohtelee minua oikeudenmukaisesti.</c:v>
                </c:pt>
                <c:pt idx="2">
                  <c:v>Esihenkilöni ottaa vastuun tekemisistään.</c:v>
                </c:pt>
                <c:pt idx="3">
                  <c:v>Esihenkilöni puoleen on helppo kääntyä ongelmatilanteissa.</c:v>
                </c:pt>
                <c:pt idx="4">
                  <c:v>Esihenkilöni saa asiat sujumaan.</c:v>
                </c:pt>
                <c:pt idx="5">
                  <c:v>Esihenkilöni uskaltaa puuttua epäkohtiin / ongelmiin.</c:v>
                </c:pt>
                <c:pt idx="6">
                  <c:v>Henkilöstön ja yritysjohdon välillä vallitsee luottamus.</c:v>
                </c:pt>
                <c:pt idx="7">
                  <c:v>Koen nauttivani esihenkilöni luottamusta.</c:v>
                </c:pt>
                <c:pt idx="8">
                  <c:v>Saan esihenkilöltäni helposti apua, kun tarvitsen.</c:v>
                </c:pt>
                <c:pt idx="9">
                  <c:v>Saan esihenkilöltäni kannustavaa palautetta.</c:v>
                </c:pt>
                <c:pt idx="10">
                  <c:v>Yrityksemme toiminta on suunnitelmallista.</c:v>
                </c:pt>
              </c:strCache>
            </c:strRef>
          </c:cat>
          <c:val>
            <c:numRef>
              <c:f>Taul1!$C$2:$C$12</c:f>
              <c:numCache>
                <c:formatCode>0%</c:formatCode>
                <c:ptCount val="11"/>
                <c:pt idx="0">
                  <c:v>0.19732178022843599</c:v>
                </c:pt>
                <c:pt idx="1">
                  <c:v>0.212682158330051</c:v>
                </c:pt>
                <c:pt idx="2">
                  <c:v>0.193777077589602</c:v>
                </c:pt>
                <c:pt idx="3">
                  <c:v>0.20086648286727099</c:v>
                </c:pt>
                <c:pt idx="4">
                  <c:v>0.19889720362347399</c:v>
                </c:pt>
                <c:pt idx="5">
                  <c:v>0.20638046474990199</c:v>
                </c:pt>
                <c:pt idx="6">
                  <c:v>0.21937770775896001</c:v>
                </c:pt>
                <c:pt idx="7">
                  <c:v>0.19810949192595501</c:v>
                </c:pt>
                <c:pt idx="8">
                  <c:v>0.199684915320993</c:v>
                </c:pt>
                <c:pt idx="9">
                  <c:v>0.20204805041354901</c:v>
                </c:pt>
                <c:pt idx="10">
                  <c:v>0.19102008664828701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B-1DDC-42BA-8703-59EB86245BB4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17-9CF3-4ADE-AAC2-1981CEDE2694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18-9CF3-4ADE-AAC2-1981CEDE2694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19-9CF3-4ADE-AAC2-1981CEDE2694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1A-9CF3-4ADE-AAC2-1981CEDE2694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1B-9CF3-4ADE-AAC2-1981CEDE2694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1C-9CF3-4ADE-AAC2-1981CEDE2694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1D-9CF3-4ADE-AAC2-1981CEDE2694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1E-9CF3-4ADE-AAC2-1981CEDE2694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1F-9CF3-4ADE-AAC2-1981CEDE2694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20-9CF3-4ADE-AAC2-1981CEDE2694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smtId="4294967295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Taul1!$A$2:$A$12</c:f>
              <c:strCache>
                <c:ptCount val="11"/>
                <c:pt idx="0">
                  <c:v>Esihenkilöni kertoo minulle asiat, jotka minun on hyvä työni kannalta tietää.</c:v>
                </c:pt>
                <c:pt idx="1">
                  <c:v>Esihenkilöni kohtelee minua oikeudenmukaisesti.</c:v>
                </c:pt>
                <c:pt idx="2">
                  <c:v>Esihenkilöni ottaa vastuun tekemisistään.</c:v>
                </c:pt>
                <c:pt idx="3">
                  <c:v>Esihenkilöni puoleen on helppo kääntyä ongelmatilanteissa.</c:v>
                </c:pt>
                <c:pt idx="4">
                  <c:v>Esihenkilöni saa asiat sujumaan.</c:v>
                </c:pt>
                <c:pt idx="5">
                  <c:v>Esihenkilöni uskaltaa puuttua epäkohtiin / ongelmiin.</c:v>
                </c:pt>
                <c:pt idx="6">
                  <c:v>Henkilöstön ja yritysjohdon välillä vallitsee luottamus.</c:v>
                </c:pt>
                <c:pt idx="7">
                  <c:v>Koen nauttivani esihenkilöni luottamusta.</c:v>
                </c:pt>
                <c:pt idx="8">
                  <c:v>Saan esihenkilöltäni helposti apua, kun tarvitsen.</c:v>
                </c:pt>
                <c:pt idx="9">
                  <c:v>Saan esihenkilöltäni kannustavaa palautetta.</c:v>
                </c:pt>
                <c:pt idx="10">
                  <c:v>Yrityksemme toiminta on suunnitelmallista.</c:v>
                </c:pt>
              </c:strCache>
            </c:strRef>
          </c:cat>
          <c:val>
            <c:numRef>
              <c:f>Taul1!$D$2:$D$12</c:f>
              <c:numCache>
                <c:formatCode>0%</c:formatCode>
                <c:ptCount val="11"/>
                <c:pt idx="0">
                  <c:v>9.4919259551004304E-2</c:v>
                </c:pt>
                <c:pt idx="1">
                  <c:v>9.1374556912170099E-2</c:v>
                </c:pt>
                <c:pt idx="2">
                  <c:v>0.10397794407246901</c:v>
                </c:pt>
                <c:pt idx="3">
                  <c:v>0.10515951161874799</c:v>
                </c:pt>
                <c:pt idx="4">
                  <c:v>9.92516738873572E-2</c:v>
                </c:pt>
                <c:pt idx="5">
                  <c:v>9.0586845214651407E-2</c:v>
                </c:pt>
                <c:pt idx="6">
                  <c:v>9.9645529736116595E-2</c:v>
                </c:pt>
                <c:pt idx="7">
                  <c:v>9.1768412760929494E-2</c:v>
                </c:pt>
                <c:pt idx="8">
                  <c:v>9.4919259551004304E-2</c:v>
                </c:pt>
                <c:pt idx="9">
                  <c:v>0.10397794407246901</c:v>
                </c:pt>
                <c:pt idx="10">
                  <c:v>9.0192989365892096E-2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11-1DDC-42BA-8703-59EB86245BB4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00" kern="1200" baseline="0" smtId="4294967295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22-9CF3-4ADE-AAC2-1981CEDE2694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00" kern="1200" baseline="0" smtId="4294967295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23-9CF3-4ADE-AAC2-1981CEDE2694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00" kern="1200" baseline="0" smtId="4294967295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24-9CF3-4ADE-AAC2-1981CEDE2694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00" kern="1200" baseline="0" smtId="4294967295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25-9CF3-4ADE-AAC2-1981CEDE2694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00" kern="1200" baseline="0" smtId="4294967295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26-9CF3-4ADE-AAC2-1981CEDE2694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00" kern="1200" baseline="0" smtId="4294967295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27-9CF3-4ADE-AAC2-1981CEDE2694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00" kern="1200" baseline="0" smtId="4294967295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28-9CF3-4ADE-AAC2-1981CEDE2694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00" kern="1200" baseline="0" smtId="4294967295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29-9CF3-4ADE-AAC2-1981CEDE2694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00" kern="1200" baseline="0" smtId="4294967295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2A-9CF3-4ADE-AAC2-1981CEDE2694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00" kern="1200" baseline="0" smtId="4294967295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2B-9CF3-4ADE-AAC2-1981CEDE2694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 smtId="4294967295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Taul1!$A$2:$A$12</c:f>
              <c:strCache>
                <c:ptCount val="11"/>
                <c:pt idx="0">
                  <c:v>Esihenkilöni kertoo minulle asiat, jotka minun on hyvä työni kannalta tietää.</c:v>
                </c:pt>
                <c:pt idx="1">
                  <c:v>Esihenkilöni kohtelee minua oikeudenmukaisesti.</c:v>
                </c:pt>
                <c:pt idx="2">
                  <c:v>Esihenkilöni ottaa vastuun tekemisistään.</c:v>
                </c:pt>
                <c:pt idx="3">
                  <c:v>Esihenkilöni puoleen on helppo kääntyä ongelmatilanteissa.</c:v>
                </c:pt>
                <c:pt idx="4">
                  <c:v>Esihenkilöni saa asiat sujumaan.</c:v>
                </c:pt>
                <c:pt idx="5">
                  <c:v>Esihenkilöni uskaltaa puuttua epäkohtiin / ongelmiin.</c:v>
                </c:pt>
                <c:pt idx="6">
                  <c:v>Henkilöstön ja yritysjohdon välillä vallitsee luottamus.</c:v>
                </c:pt>
                <c:pt idx="7">
                  <c:v>Koen nauttivani esihenkilöni luottamusta.</c:v>
                </c:pt>
                <c:pt idx="8">
                  <c:v>Saan esihenkilöltäni helposti apua, kun tarvitsen.</c:v>
                </c:pt>
                <c:pt idx="9">
                  <c:v>Saan esihenkilöltäni kannustavaa palautetta.</c:v>
                </c:pt>
                <c:pt idx="10">
                  <c:v>Yrityksemme toiminta on suunnitelmallista.</c:v>
                </c:pt>
              </c:strCache>
            </c:strRef>
          </c:cat>
          <c:val>
            <c:numRef>
              <c:f>Taul1!$E$2:$E$12</c:f>
              <c:numCache>
                <c:formatCode>0%</c:formatCode>
                <c:ptCount val="11"/>
                <c:pt idx="0">
                  <c:v>0.26821583300511997</c:v>
                </c:pt>
                <c:pt idx="1">
                  <c:v>0.28672705789681002</c:v>
                </c:pt>
                <c:pt idx="2">
                  <c:v>0.27845608507286301</c:v>
                </c:pt>
                <c:pt idx="3">
                  <c:v>0.27530523828278902</c:v>
                </c:pt>
                <c:pt idx="4">
                  <c:v>0.27451752658527001</c:v>
                </c:pt>
                <c:pt idx="5">
                  <c:v>0.26664040961008301</c:v>
                </c:pt>
                <c:pt idx="6">
                  <c:v>0.27924379677038202</c:v>
                </c:pt>
                <c:pt idx="7">
                  <c:v>0.29854273335958997</c:v>
                </c:pt>
                <c:pt idx="8">
                  <c:v>0.273729814887751</c:v>
                </c:pt>
                <c:pt idx="9">
                  <c:v>0.27294210319023199</c:v>
                </c:pt>
                <c:pt idx="10">
                  <c:v>0.289090192989366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12-1DDC-42BA-8703-59EB86245BB4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00" kern="1200" baseline="0" smtId="4294967295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2D-9CF3-4ADE-AAC2-1981CEDE2694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00" kern="1200" baseline="0" smtId="4294967295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2E-9CF3-4ADE-AAC2-1981CEDE2694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00" kern="1200" baseline="0" smtId="4294967295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2F-9CF3-4ADE-AAC2-1981CEDE2694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00" kern="1200" baseline="0" smtId="4294967295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30-9CF3-4ADE-AAC2-1981CEDE2694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00" kern="1200" baseline="0" smtId="4294967295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31-9CF3-4ADE-AAC2-1981CEDE2694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00" kern="1200" baseline="0" smtId="4294967295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32-9CF3-4ADE-AAC2-1981CEDE2694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00" kern="1200" baseline="0" smtId="4294967295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33-9CF3-4ADE-AAC2-1981CEDE2694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00" kern="1200" baseline="0" smtId="4294967295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34-9CF3-4ADE-AAC2-1981CEDE2694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00" kern="1200" baseline="0" smtId="4294967295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35-9CF3-4ADE-AAC2-1981CEDE2694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00" kern="1200" baseline="0" smtId="4294967295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36-9CF3-4ADE-AAC2-1981CEDE2694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 smtId="4294967295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Taul1!$A$2:$A$12</c:f>
              <c:strCache>
                <c:ptCount val="11"/>
                <c:pt idx="0">
                  <c:v>Esihenkilöni kertoo minulle asiat, jotka minun on hyvä työni kannalta tietää.</c:v>
                </c:pt>
                <c:pt idx="1">
                  <c:v>Esihenkilöni kohtelee minua oikeudenmukaisesti.</c:v>
                </c:pt>
                <c:pt idx="2">
                  <c:v>Esihenkilöni ottaa vastuun tekemisistään.</c:v>
                </c:pt>
                <c:pt idx="3">
                  <c:v>Esihenkilöni puoleen on helppo kääntyä ongelmatilanteissa.</c:v>
                </c:pt>
                <c:pt idx="4">
                  <c:v>Esihenkilöni saa asiat sujumaan.</c:v>
                </c:pt>
                <c:pt idx="5">
                  <c:v>Esihenkilöni uskaltaa puuttua epäkohtiin / ongelmiin.</c:v>
                </c:pt>
                <c:pt idx="6">
                  <c:v>Henkilöstön ja yritysjohdon välillä vallitsee luottamus.</c:v>
                </c:pt>
                <c:pt idx="7">
                  <c:v>Koen nauttivani esihenkilöni luottamusta.</c:v>
                </c:pt>
                <c:pt idx="8">
                  <c:v>Saan esihenkilöltäni helposti apua, kun tarvitsen.</c:v>
                </c:pt>
                <c:pt idx="9">
                  <c:v>Saan esihenkilöltäni kannustavaa palautetta.</c:v>
                </c:pt>
                <c:pt idx="10">
                  <c:v>Yrityksemme toiminta on suunnitelmallista.</c:v>
                </c:pt>
              </c:strCache>
            </c:strRef>
          </c:cat>
          <c:val>
            <c:numRef>
              <c:f>Taul1!$F$2:$F$12</c:f>
              <c:numCache>
                <c:formatCode>0%</c:formatCode>
                <c:ptCount val="11"/>
                <c:pt idx="0">
                  <c:v>0.16108704214257599</c:v>
                </c:pt>
                <c:pt idx="1">
                  <c:v>0.14572666404096099</c:v>
                </c:pt>
                <c:pt idx="2">
                  <c:v>0.161480897991335</c:v>
                </c:pt>
                <c:pt idx="3">
                  <c:v>0.15320992516738899</c:v>
                </c:pt>
                <c:pt idx="4">
                  <c:v>0.165419456478929</c:v>
                </c:pt>
                <c:pt idx="5">
                  <c:v>0.166994879873966</c:v>
                </c:pt>
                <c:pt idx="6">
                  <c:v>0.14533280819220201</c:v>
                </c:pt>
                <c:pt idx="7">
                  <c:v>0.15163450177235099</c:v>
                </c:pt>
                <c:pt idx="8">
                  <c:v>0.17565970854667201</c:v>
                </c:pt>
                <c:pt idx="9">
                  <c:v>0.163450177235132</c:v>
                </c:pt>
                <c:pt idx="10">
                  <c:v>0.161480897991335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13-1DDC-42BA-8703-59EB86245BB4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00" kern="1200" baseline="0" smtId="4294967295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38-9CF3-4ADE-AAC2-1981CEDE2694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00" kern="1200" baseline="0" smtId="4294967295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39-9CF3-4ADE-AAC2-1981CEDE2694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00" kern="1200" baseline="0" smtId="4294967295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3A-9CF3-4ADE-AAC2-1981CEDE2694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00" kern="1200" baseline="0" smtId="4294967295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3B-9CF3-4ADE-AAC2-1981CEDE2694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00" kern="1200" baseline="0" smtId="4294967295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3C-9CF3-4ADE-AAC2-1981CEDE2694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00" kern="1200" baseline="0" smtId="4294967295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3D-9CF3-4ADE-AAC2-1981CEDE2694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00" kern="1200" baseline="0" smtId="4294967295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3E-9CF3-4ADE-AAC2-1981CEDE2694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00" kern="1200" baseline="0" smtId="4294967295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3F-9CF3-4ADE-AAC2-1981CEDE2694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00" kern="1200" baseline="0" smtId="4294967295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40-9CF3-4ADE-AAC2-1981CEDE2694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00" kern="1200" baseline="0" smtId="4294967295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41-9CF3-4ADE-AAC2-1981CEDE2694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 smtId="4294967295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Taul1!$A$2:$A$12</c:f>
              <c:strCache>
                <c:ptCount val="11"/>
                <c:pt idx="0">
                  <c:v>Esihenkilöni kertoo minulle asiat, jotka minun on hyvä työni kannalta tietää.</c:v>
                </c:pt>
                <c:pt idx="1">
                  <c:v>Esihenkilöni kohtelee minua oikeudenmukaisesti.</c:v>
                </c:pt>
                <c:pt idx="2">
                  <c:v>Esihenkilöni ottaa vastuun tekemisistään.</c:v>
                </c:pt>
                <c:pt idx="3">
                  <c:v>Esihenkilöni puoleen on helppo kääntyä ongelmatilanteissa.</c:v>
                </c:pt>
                <c:pt idx="4">
                  <c:v>Esihenkilöni saa asiat sujumaan.</c:v>
                </c:pt>
                <c:pt idx="5">
                  <c:v>Esihenkilöni uskaltaa puuttua epäkohtiin / ongelmiin.</c:v>
                </c:pt>
                <c:pt idx="6">
                  <c:v>Henkilöstön ja yritysjohdon välillä vallitsee luottamus.</c:v>
                </c:pt>
                <c:pt idx="7">
                  <c:v>Koen nauttivani esihenkilöni luottamusta.</c:v>
                </c:pt>
                <c:pt idx="8">
                  <c:v>Saan esihenkilöltäni helposti apua, kun tarvitsen.</c:v>
                </c:pt>
                <c:pt idx="9">
                  <c:v>Saan esihenkilöltäni kannustavaa palautetta.</c:v>
                </c:pt>
                <c:pt idx="10">
                  <c:v>Yrityksemme toiminta on suunnitelmallista.</c:v>
                </c:pt>
              </c:strCache>
            </c:strRef>
          </c:cat>
          <c:val>
            <c:numRef>
              <c:f>Taul1!$G$2:$G$12</c:f>
              <c:numCache>
                <c:formatCode>0%</c:formatCode>
                <c:ptCount val="11"/>
                <c:pt idx="0">
                  <c:v>0.105553367467507</c:v>
                </c:pt>
                <c:pt idx="1">
                  <c:v>8.8223710122095303E-2</c:v>
                </c:pt>
                <c:pt idx="2">
                  <c:v>0.10397794407246901</c:v>
                </c:pt>
                <c:pt idx="3">
                  <c:v>0.108704214257582</c:v>
                </c:pt>
                <c:pt idx="4">
                  <c:v>0.106734935013785</c:v>
                </c:pt>
                <c:pt idx="5">
                  <c:v>0.11264277274517499</c:v>
                </c:pt>
                <c:pt idx="6">
                  <c:v>8.9405277668373404E-2</c:v>
                </c:pt>
                <c:pt idx="7">
                  <c:v>0.10791650256006299</c:v>
                </c:pt>
                <c:pt idx="8">
                  <c:v>0.10122095313115401</c:v>
                </c:pt>
                <c:pt idx="9">
                  <c:v>7.6014178810555305E-2</c:v>
                </c:pt>
                <c:pt idx="10">
                  <c:v>0.104765655769988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14-1DDC-42BA-8703-59EB86245B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0306064"/>
        <c:axId val="440306456"/>
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/>
      </c:barChart>
      <c:catAx>
        <c:axId val="44030606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>
              <a:defRPr sz="120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fi-FI"/>
          </a:p>
        </c:txPr>
        <c:crossAx val="440306456"/>
        <c:crosses val="autoZero"/>
        <c:auto val="0"/>
        <c:lblAlgn val="ctr"/>
        <c:lblOffset val="100"/>
        <c:noMultiLvlLbl val="0"/>
      </c:catAx>
      <c:valAx>
        <c:axId val="440306456"/>
        <c:scaling>
          <c:orientation val="minMax"/>
          <c:max val="1"/>
        </c:scaling>
        <c:delete val="0"/>
        <c:axPos val="t"/>
        <c:majorGridlines>
          <c:spPr>
            <a:ln>
              <a:solidFill>
                <a:srgbClr val="FFFFFF">
                  <a:lumMod val="85000"/>
                </a:srgbClr>
              </a:solidFill>
            </a:ln>
          </c:spPr>
        </c:majorGridlines>
        <c:numFmt formatCode="0%" sourceLinked="1"/>
        <c:majorTickMark val="out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100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fi-FI"/>
          </a:p>
        </c:txPr>
        <c:crossAx val="440306064"/>
        <c:crosses val="autoZero"/>
        <c:crossBetween val="between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4.622047021985054E-2"/>
          <c:y val="0.93319576978683472"/>
          <c:w val="0.4787348210811615"/>
          <c:h val="3.9991937577724457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/>
        <a:lstStyle/>
        <a:p>
          <a:pPr>
            <a:defRPr sz="1000" smtId="4294967295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spPr>
    <a:solidFill>
      <a:srgbClr val="FFFFFF"/>
    </a:solidFill>
  </c:spPr>
  <c:txPr>
    <a:bodyPr/>
    <a:lstStyle/>
    <a:p>
      <a:pPr>
        <a:defRPr sz="1800" smtId="4294967295"/>
      </a:pPr>
      <a:endParaRPr lang="fi-FI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8025235533714294E-2"/>
          <c:y val="4.0902532637119293E-2"/>
          <c:w val="0.77127599716186523"/>
          <c:h val="0.85592997074127197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Taul1!$B$1</c:f>
              <c:strCache>
                <c:ptCount val="1"/>
                <c:pt idx="0">
                  <c:v>Vastauskeskiarvo</c:v>
                </c:pt>
              </c:strCache>
            </c:strRef>
          </c:tx>
          <c:spPr>
            <a:solidFill>
              <a:srgbClr val="F49600"/>
            </a:solidFill>
            <a:ln>
              <a:noFill/>
            </a:ln>
          </c:spPr>
          <c:invertIfNegative val="0"/>
          <c:dLbls>
            <c:dLbl>
              <c:idx val="1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1-1F06-4348-92A5-DC43BB19D54C}"/>
                </c:ext>
              </c:extLst>
            </c:dLbl>
            <c:dLbl>
              <c:idx val="2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2-1F06-4348-92A5-DC43BB19D54C}"/>
                </c:ext>
              </c:extLst>
            </c:dLbl>
            <c:dLbl>
              <c:idx val="3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3-1F06-4348-92A5-DC43BB19D54C}"/>
                </c:ext>
              </c:extLst>
            </c:dLbl>
            <c:dLbl>
              <c:idx val="4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4-1F06-4348-92A5-DC43BB19D54C}"/>
                </c:ext>
              </c:extLst>
            </c:dLbl>
            <c:dLbl>
              <c:idx val="5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5-1F06-4348-92A5-DC43BB19D54C}"/>
                </c:ext>
              </c:extLst>
            </c:dLbl>
            <c:dLbl>
              <c:idx val="6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6-1F06-4348-92A5-DC43BB19D54C}"/>
                </c:ext>
              </c:extLst>
            </c:dLbl>
            <c:dLbl>
              <c:idx val="7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7-1F06-4348-92A5-DC43BB19D54C}"/>
                </c:ext>
              </c:extLst>
            </c:dLbl>
            <c:dLbl>
              <c:idx val="8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8-1F06-4348-92A5-DC43BB19D54C}"/>
                </c:ext>
              </c:extLst>
            </c:dLbl>
            <c:dLbl>
              <c:idx val="9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9-1F06-4348-92A5-DC43BB19D54C}"/>
                </c:ext>
              </c:extLst>
            </c:dLbl>
            <c:dLbl>
              <c:idx val="10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A-1F06-4348-92A5-DC43BB19D54C}"/>
                </c:ext>
              </c:extLst>
            </c:dLbl>
            <c:numFmt formatCode="#,##0.00" sourceLinked="0"/>
            <c:spPr>
              <a:noFill/>
              <a:ln w="2537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smtId="4294967295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Taul1!$A$2:$A$12</c:f>
              <c:strCache>
                <c:ptCount val="11"/>
                <c:pt idx="0">
                  <c:v>Esihenkilöni kertoo minulle asiat, jotka minun on hyvä työni kannalta tietää.</c:v>
                </c:pt>
                <c:pt idx="1">
                  <c:v>Esihenkilöni kohtelee minua oikeudenmukaisesti.</c:v>
                </c:pt>
                <c:pt idx="2">
                  <c:v>Esihenkilöni ottaa vastuun tekemisistään.</c:v>
                </c:pt>
                <c:pt idx="3">
                  <c:v>Esihenkilöni puoleen on helppo kääntyä ongelmatilanteissa.</c:v>
                </c:pt>
                <c:pt idx="4">
                  <c:v>Esihenkilöni saa asiat sujumaan.</c:v>
                </c:pt>
                <c:pt idx="5">
                  <c:v>Esihenkilöni uskaltaa puuttua epäkohtiin / ongelmiin.</c:v>
                </c:pt>
                <c:pt idx="6">
                  <c:v>Henkilöstön ja yritysjohdon välillä vallitsee luottamus.</c:v>
                </c:pt>
                <c:pt idx="7">
                  <c:v>Koen nauttivani esihenkilöni luottamusta.</c:v>
                </c:pt>
                <c:pt idx="8">
                  <c:v>Saan esihenkilöltäni helposti apua, kun tarvitsen.</c:v>
                </c:pt>
                <c:pt idx="9">
                  <c:v>Saan esihenkilöltäni kannustavaa palautetta.</c:v>
                </c:pt>
                <c:pt idx="10">
                  <c:v>Yrityksemme toiminta on suunnitelmallista.</c:v>
                </c:pt>
              </c:strCache>
            </c:strRef>
          </c:cat>
          <c:val>
            <c:numRef>
              <c:f>Taul1!$B$2:$B$12</c:f>
              <c:numCache>
                <c:formatCode>0.00</c:formatCode>
                <c:ptCount val="11"/>
                <c:pt idx="0">
                  <c:v>3.3639228042536402</c:v>
                </c:pt>
                <c:pt idx="1">
                  <c:v>3.2796376526191402</c:v>
                </c:pt>
                <c:pt idx="2">
                  <c:v>3.4029145332808199</c:v>
                </c:pt>
                <c:pt idx="3">
                  <c:v>3.39346199291059</c:v>
                </c:pt>
                <c:pt idx="4">
                  <c:v>3.41630563213864</c:v>
                </c:pt>
                <c:pt idx="5">
                  <c:v>3.41866876723119</c:v>
                </c:pt>
                <c:pt idx="6">
                  <c:v>3.28475777865301</c:v>
                </c:pt>
                <c:pt idx="7">
                  <c:v>3.4233950374163098</c:v>
                </c:pt>
                <c:pt idx="8">
                  <c:v>3.4194564789287099</c:v>
                </c:pt>
                <c:pt idx="9">
                  <c:v>3.2627018511224901</c:v>
                </c:pt>
                <c:pt idx="10">
                  <c:v>3.4084285151634499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0-BFC6-41D3-BE73-94D954D5DB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939008"/>
        <c:axId val="1"/>
      </c:barChart>
      <c:catAx>
        <c:axId val="15993900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200" smtId="4294967295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fi-FI"/>
          </a:p>
        </c:txPr>
        <c:crossAx val="1"/>
        <c:crosses val="autoZero"/>
        <c:auto val="0"/>
        <c:lblAlgn val="ctr"/>
        <c:lblOffset val="100"/>
        <c:noMultiLvlLbl val="0"/>
      </c:catAx>
      <c:valAx>
        <c:axId val="1"/>
        <c:scaling>
          <c:orientation val="minMax"/>
          <c:max val="6"/>
          <c:min val="1"/>
        </c:scaling>
        <c:delete val="0"/>
        <c:axPos val="t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numFmt formatCode="General" sourceLinked="0"/>
        <c:majorTickMark val="none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1000" smtId="429496729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fi-FI"/>
          </a:p>
        </c:txPr>
        <c:crossAx val="159939008"/>
        <c:crosses val="autoZero"/>
        <c:crossBetween val="between"/>
        <c:majorUnit val="1"/>
      </c:valAx>
      <c:spPr>
        <a:noFill/>
        <a:ln w="25371">
          <a:noFill/>
        </a:ln>
      </c:spPr>
    </c:plotArea>
    <c:plotVisOnly val="1"/>
    <c:dispBlanksAs val="gap"/>
    <c:showDLblsOverMax val="0"/>
  </c:chart>
  <c:txPr>
    <a:bodyPr/>
    <a:lstStyle/>
    <a:p>
      <a:pPr>
        <a:defRPr sz="1798" smtId="4294967295"/>
      </a:pPr>
      <a:endParaRPr lang="fi-FI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8732948303222656"/>
          <c:y val="1.0537647176533937E-3"/>
          <c:w val="0.47951698303222656"/>
          <c:h val="0.8534538149833679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b="0" smtId="4294967295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1-42F2-421F-8EED-F9E74E77C291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0-B33A-4019-B89A-19579BE1B440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1-B33A-4019-B89A-19579BE1B440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2-B33A-4019-B89A-19579BE1B440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3-B33A-4019-B89A-19579BE1B4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smtId="4294967295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Taul1!$A$2:$A$6</c:f>
              <c:strCache>
                <c:ptCount val="5"/>
                <c:pt idx="0">
                  <c:v>Koen nykyisen työni tärkeäksi / arvokkaaksi.</c:v>
                </c:pt>
                <c:pt idx="1">
                  <c:v>Koen, että esimieheni arvostaa tekemääni työtä.</c:v>
                </c:pt>
                <c:pt idx="2">
                  <c:v>Nykyinen työni on motivoivaa ja olen tyytyväinen työhöni</c:v>
                </c:pt>
                <c:pt idx="3">
                  <c:v>Työni turvallisuudesta on huolehdittu riittävästi.</c:v>
                </c:pt>
                <c:pt idx="4">
                  <c:v>Uskon tekeväni nykyistä työtäni vielä 3 vuoden päästä.</c:v>
                </c:pt>
              </c:strCache>
            </c:strRef>
          </c:cat>
          <c:val>
            <c:numRef>
              <c:f>Taul1!$B$2:$B$6</c:f>
              <c:numCache>
                <c:formatCode>0%</c:formatCode>
                <c:ptCount val="5"/>
                <c:pt idx="0">
                  <c:v>0.12603387160299301</c:v>
                </c:pt>
                <c:pt idx="1">
                  <c:v>0.123670736510437</c:v>
                </c:pt>
                <c:pt idx="2">
                  <c:v>0.11461205198897199</c:v>
                </c:pt>
                <c:pt idx="3">
                  <c:v>0.12603387160299301</c:v>
                </c:pt>
                <c:pt idx="4">
                  <c:v>0.13154785348562401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5-7A4C-4752-BC3C-0FB048B9B5A6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5-B33A-4019-B89A-19579BE1B440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6-B33A-4019-B89A-19579BE1B440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7-B33A-4019-B89A-19579BE1B440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8-B33A-4019-B89A-19579BE1B440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smtId="4294967295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Taul1!$A$2:$A$6</c:f>
              <c:strCache>
                <c:ptCount val="5"/>
                <c:pt idx="0">
                  <c:v>Koen nykyisen työni tärkeäksi / arvokkaaksi.</c:v>
                </c:pt>
                <c:pt idx="1">
                  <c:v>Koen, että esimieheni arvostaa tekemääni työtä.</c:v>
                </c:pt>
                <c:pt idx="2">
                  <c:v>Nykyinen työni on motivoivaa ja olen tyytyväinen työhöni</c:v>
                </c:pt>
                <c:pt idx="3">
                  <c:v>Työni turvallisuudesta on huolehdittu riittävästi.</c:v>
                </c:pt>
                <c:pt idx="4">
                  <c:v>Uskon tekeväni nykyistä työtäni vielä 3 vuoden päästä.</c:v>
                </c:pt>
              </c:strCache>
            </c:strRef>
          </c:cat>
          <c:val>
            <c:numRef>
              <c:f>Taul1!$C$2:$C$6</c:f>
              <c:numCache>
                <c:formatCode>0%</c:formatCode>
                <c:ptCount val="5"/>
                <c:pt idx="0">
                  <c:v>0.15911776289877899</c:v>
                </c:pt>
                <c:pt idx="1">
                  <c:v>0.17644742024419099</c:v>
                </c:pt>
                <c:pt idx="2">
                  <c:v>0.17920441118550601</c:v>
                </c:pt>
                <c:pt idx="3">
                  <c:v>0.17211500590783799</c:v>
                </c:pt>
                <c:pt idx="4">
                  <c:v>0.174871996849153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B-7A4C-4752-BC3C-0FB048B9B5A6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A-B33A-4019-B89A-19579BE1B440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B-B33A-4019-B89A-19579BE1B440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C-B33A-4019-B89A-19579BE1B440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D-B33A-4019-B89A-19579BE1B440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smtId="4294967295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Taul1!$A$2:$A$6</c:f>
              <c:strCache>
                <c:ptCount val="5"/>
                <c:pt idx="0">
                  <c:v>Koen nykyisen työni tärkeäksi / arvokkaaksi.</c:v>
                </c:pt>
                <c:pt idx="1">
                  <c:v>Koen, että esimieheni arvostaa tekemääni työtä.</c:v>
                </c:pt>
                <c:pt idx="2">
                  <c:v>Nykyinen työni on motivoivaa ja olen tyytyväinen työhöni</c:v>
                </c:pt>
                <c:pt idx="3">
                  <c:v>Työni turvallisuudesta on huolehdittu riittävästi.</c:v>
                </c:pt>
                <c:pt idx="4">
                  <c:v>Uskon tekeväni nykyistä työtäni vielä 3 vuoden päästä.</c:v>
                </c:pt>
              </c:strCache>
            </c:strRef>
          </c:cat>
          <c:val>
            <c:numRef>
              <c:f>Taul1!$D$2:$D$6</c:f>
              <c:numCache>
                <c:formatCode>0%</c:formatCode>
                <c:ptCount val="5"/>
                <c:pt idx="0">
                  <c:v>8.3497439936983095E-2</c:v>
                </c:pt>
                <c:pt idx="1">
                  <c:v>7.5620322961795994E-2</c:v>
                </c:pt>
                <c:pt idx="2">
                  <c:v>8.5860575029539199E-2</c:v>
                </c:pt>
                <c:pt idx="3">
                  <c:v>8.9799133517132701E-2</c:v>
                </c:pt>
                <c:pt idx="4">
                  <c:v>8.2315872390704994E-2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11-7A4C-4752-BC3C-0FB048B9B5A6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00" kern="1200" baseline="0" smtId="4294967295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F-B33A-4019-B89A-19579BE1B440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00" kern="1200" baseline="0" smtId="4294967295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10-B33A-4019-B89A-19579BE1B440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00" kern="1200" baseline="0" smtId="4294967295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11-B33A-4019-B89A-19579BE1B440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00" kern="1200" baseline="0" smtId="4294967295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12-B33A-4019-B89A-19579BE1B440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 smtId="4294967295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Taul1!$A$2:$A$6</c:f>
              <c:strCache>
                <c:ptCount val="5"/>
                <c:pt idx="0">
                  <c:v>Koen nykyisen työni tärkeäksi / arvokkaaksi.</c:v>
                </c:pt>
                <c:pt idx="1">
                  <c:v>Koen, että esimieheni arvostaa tekemääni työtä.</c:v>
                </c:pt>
                <c:pt idx="2">
                  <c:v>Nykyinen työni on motivoivaa ja olen tyytyväinen työhöni</c:v>
                </c:pt>
                <c:pt idx="3">
                  <c:v>Työni turvallisuudesta on huolehdittu riittävästi.</c:v>
                </c:pt>
                <c:pt idx="4">
                  <c:v>Uskon tekeväni nykyistä työtäni vielä 3 vuoden päästä.</c:v>
                </c:pt>
              </c:strCache>
            </c:strRef>
          </c:cat>
          <c:val>
            <c:numRef>
              <c:f>Taul1!$E$2:$E$6</c:f>
              <c:numCache>
                <c:formatCode>0%</c:formatCode>
                <c:ptCount val="5"/>
                <c:pt idx="0">
                  <c:v>0.269791256400158</c:v>
                </c:pt>
                <c:pt idx="1">
                  <c:v>0.27451752658527001</c:v>
                </c:pt>
                <c:pt idx="2">
                  <c:v>0.26427727451752703</c:v>
                </c:pt>
                <c:pt idx="3">
                  <c:v>0.25600630169358002</c:v>
                </c:pt>
                <c:pt idx="4">
                  <c:v>0.25600630169358002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12-7A4C-4752-BC3C-0FB048B9B5A6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00" kern="1200" baseline="0" smtId="4294967295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14-B33A-4019-B89A-19579BE1B440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00" kern="1200" baseline="0" smtId="4294967295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15-B33A-4019-B89A-19579BE1B440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00" kern="1200" baseline="0" smtId="4294967295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16-B33A-4019-B89A-19579BE1B440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00" kern="1200" baseline="0" smtId="4294967295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17-B33A-4019-B89A-19579BE1B440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 smtId="4294967295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Taul1!$A$2:$A$6</c:f>
              <c:strCache>
                <c:ptCount val="5"/>
                <c:pt idx="0">
                  <c:v>Koen nykyisen työni tärkeäksi / arvokkaaksi.</c:v>
                </c:pt>
                <c:pt idx="1">
                  <c:v>Koen, että esimieheni arvostaa tekemääni työtä.</c:v>
                </c:pt>
                <c:pt idx="2">
                  <c:v>Nykyinen työni on motivoivaa ja olen tyytyväinen työhöni</c:v>
                </c:pt>
                <c:pt idx="3">
                  <c:v>Työni turvallisuudesta on huolehdittu riittävästi.</c:v>
                </c:pt>
                <c:pt idx="4">
                  <c:v>Uskon tekeväni nykyistä työtäni vielä 3 vuoden päästä.</c:v>
                </c:pt>
              </c:strCache>
            </c:strRef>
          </c:cat>
          <c:val>
            <c:numRef>
              <c:f>Taul1!$F$2:$F$6</c:f>
              <c:numCache>
                <c:formatCode>0%</c:formatCode>
                <c:ptCount val="5"/>
                <c:pt idx="0">
                  <c:v>0.19810949192595501</c:v>
                </c:pt>
                <c:pt idx="1">
                  <c:v>0.205198897203623</c:v>
                </c:pt>
                <c:pt idx="2">
                  <c:v>0.20756203229618</c:v>
                </c:pt>
                <c:pt idx="3">
                  <c:v>0.19141394249704599</c:v>
                </c:pt>
                <c:pt idx="4">
                  <c:v>0.190232374950768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13-7A4C-4752-BC3C-0FB048B9B5A6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00" kern="1200" baseline="0" smtId="4294967295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19-B33A-4019-B89A-19579BE1B440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00" kern="1200" baseline="0" smtId="4294967295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1A-B33A-4019-B89A-19579BE1B440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00" kern="1200" baseline="0" smtId="4294967295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1B-B33A-4019-B89A-19579BE1B440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00" kern="1200" baseline="0" smtId="4294967295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1C-B33A-4019-B89A-19579BE1B440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 smtId="4294967295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Taul1!$A$2:$A$6</c:f>
              <c:strCache>
                <c:ptCount val="5"/>
                <c:pt idx="0">
                  <c:v>Koen nykyisen työni tärkeäksi / arvokkaaksi.</c:v>
                </c:pt>
                <c:pt idx="1">
                  <c:v>Koen, että esimieheni arvostaa tekemääni työtä.</c:v>
                </c:pt>
                <c:pt idx="2">
                  <c:v>Nykyinen työni on motivoivaa ja olen tyytyväinen työhöni</c:v>
                </c:pt>
                <c:pt idx="3">
                  <c:v>Työni turvallisuudesta on huolehdittu riittävästi.</c:v>
                </c:pt>
                <c:pt idx="4">
                  <c:v>Uskon tekeväni nykyistä työtäni vielä 3 vuoden päästä.</c:v>
                </c:pt>
              </c:strCache>
            </c:strRef>
          </c:cat>
          <c:val>
            <c:numRef>
              <c:f>Taul1!$G$2:$G$6</c:f>
              <c:numCache>
                <c:formatCode>0%</c:formatCode>
                <c:ptCount val="5"/>
                <c:pt idx="0">
                  <c:v>0.163450177235132</c:v>
                </c:pt>
                <c:pt idx="1">
                  <c:v>0.144545096494683</c:v>
                </c:pt>
                <c:pt idx="2">
                  <c:v>0.148483654982276</c:v>
                </c:pt>
                <c:pt idx="3">
                  <c:v>0.16463174478140999</c:v>
                </c:pt>
                <c:pt idx="4">
                  <c:v>0.16502560063016899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14-7A4C-4752-BC3C-0FB048B9B5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0306064"/>
        <c:axId val="440306456"/>
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/>
      </c:barChart>
      <c:catAx>
        <c:axId val="44030606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>
              <a:defRPr sz="120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fi-FI"/>
          </a:p>
        </c:txPr>
        <c:crossAx val="440306456"/>
        <c:crosses val="autoZero"/>
        <c:auto val="0"/>
        <c:lblAlgn val="ctr"/>
        <c:lblOffset val="100"/>
        <c:noMultiLvlLbl val="0"/>
      </c:catAx>
      <c:valAx>
        <c:axId val="440306456"/>
        <c:scaling>
          <c:orientation val="minMax"/>
          <c:max val="1"/>
        </c:scaling>
        <c:delete val="0"/>
        <c:axPos val="t"/>
        <c:majorGridlines>
          <c:spPr>
            <a:ln>
              <a:solidFill>
                <a:srgbClr val="FFFFFF">
                  <a:lumMod val="85000"/>
                </a:srgbClr>
              </a:solidFill>
            </a:ln>
          </c:spPr>
        </c:majorGridlines>
        <c:numFmt formatCode="0%" sourceLinked="1"/>
        <c:majorTickMark val="out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100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fi-FI"/>
          </a:p>
        </c:txPr>
        <c:crossAx val="440306064"/>
        <c:crosses val="autoZero"/>
        <c:crossBetween val="between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4.622047021985054E-2"/>
          <c:y val="0.93319576978683472"/>
          <c:w val="0.58256876468658447"/>
          <c:h val="3.9991937577724457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/>
        <a:lstStyle/>
        <a:p>
          <a:pPr>
            <a:defRPr sz="1000" smtId="4294967295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spPr>
    <a:solidFill>
      <a:srgbClr val="FFFFFF"/>
    </a:solidFill>
  </c:spPr>
  <c:txPr>
    <a:bodyPr/>
    <a:lstStyle/>
    <a:p>
      <a:pPr>
        <a:defRPr sz="1800" smtId="4294967295"/>
      </a:pPr>
      <a:endParaRPr lang="fi-FI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2781078964471817E-2"/>
          <c:y val="1.5068755485117435E-2"/>
          <c:w val="0.77127599716186523"/>
          <c:h val="0.91577982902526855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Taul1!$B$1</c:f>
              <c:strCache>
                <c:ptCount val="1"/>
                <c:pt idx="0">
                  <c:v>Vastauskeskiarvo</c:v>
                </c:pt>
              </c:strCache>
            </c:strRef>
          </c:tx>
          <c:spPr>
            <a:solidFill>
              <a:srgbClr val="F49600"/>
            </a:solidFill>
            <a:ln>
              <a:noFill/>
            </a:ln>
          </c:spPr>
          <c:invertIfNegative val="0"/>
          <c:dLbls>
            <c:dLbl>
              <c:idx val="1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1-0499-413E-B81A-14CF0F3F70F1}"/>
                </c:ext>
              </c:extLst>
            </c:dLbl>
            <c:dLbl>
              <c:idx val="2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2-0499-413E-B81A-14CF0F3F70F1}"/>
                </c:ext>
              </c:extLst>
            </c:dLbl>
            <c:dLbl>
              <c:idx val="3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3-0499-413E-B81A-14CF0F3F70F1}"/>
                </c:ext>
              </c:extLst>
            </c:dLbl>
            <c:dLbl>
              <c:idx val="4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4-0499-413E-B81A-14CF0F3F70F1}"/>
                </c:ext>
              </c:extLst>
            </c:dLbl>
            <c:numFmt formatCode="#,##0.00" sourceLinked="0"/>
            <c:spPr>
              <a:noFill/>
              <a:ln w="2537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smtId="4294967295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Taul1!$A$2:$A$6</c:f>
              <c:strCache>
                <c:ptCount val="5"/>
                <c:pt idx="0">
                  <c:v>Koen nykyisen työni tärkeäksi / arvokkaaksi.</c:v>
                </c:pt>
                <c:pt idx="1">
                  <c:v>Koen, että esimieheni arvostaa tekemääni työtä.</c:v>
                </c:pt>
                <c:pt idx="2">
                  <c:v>Nykyinen työni on motivoivaa ja olen tyytyväinen työhöni</c:v>
                </c:pt>
                <c:pt idx="3">
                  <c:v>Työni turvallisuudesta on huolehdittu riittävästi.</c:v>
                </c:pt>
                <c:pt idx="4">
                  <c:v>Uskon tekeväni nykyistä työtäni vielä 3 vuoden päästä.</c:v>
                </c:pt>
              </c:strCache>
            </c:strRef>
          </c:cat>
          <c:val>
            <c:numRef>
              <c:f>Taul1!$B$2:$B$6</c:f>
              <c:numCache>
                <c:formatCode>0.00</c:formatCode>
                <c:ptCount val="5"/>
                <c:pt idx="0">
                  <c:v>3.7451752658527</c:v>
                </c:pt>
                <c:pt idx="1">
                  <c:v>3.6947617172115002</c:v>
                </c:pt>
                <c:pt idx="2">
                  <c:v>3.7164237888932701</c:v>
                </c:pt>
                <c:pt idx="3">
                  <c:v>3.70854667191808</c:v>
                </c:pt>
                <c:pt idx="4">
                  <c:v>3.6935801496652201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0-CFF3-4C04-BE4A-FE7515CC0C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939008"/>
        <c:axId val="1"/>
      </c:barChart>
      <c:catAx>
        <c:axId val="15993900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200" smtId="4294967295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fi-FI"/>
          </a:p>
        </c:txPr>
        <c:crossAx val="1"/>
        <c:crosses val="autoZero"/>
        <c:auto val="0"/>
        <c:lblAlgn val="ctr"/>
        <c:lblOffset val="100"/>
        <c:noMultiLvlLbl val="0"/>
      </c:catAx>
      <c:valAx>
        <c:axId val="1"/>
        <c:scaling>
          <c:orientation val="minMax"/>
          <c:max val="6"/>
          <c:min val="1"/>
        </c:scaling>
        <c:delete val="0"/>
        <c:axPos val="t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numFmt formatCode="General" sourceLinked="0"/>
        <c:majorTickMark val="none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1000" smtId="429496729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fi-FI"/>
          </a:p>
        </c:txPr>
        <c:crossAx val="159939008"/>
        <c:crosses val="autoZero"/>
        <c:crossBetween val="between"/>
        <c:majorUnit val="1"/>
      </c:valAx>
      <c:spPr>
        <a:noFill/>
        <a:ln w="25371">
          <a:noFill/>
        </a:ln>
      </c:spPr>
    </c:plotArea>
    <c:plotVisOnly val="1"/>
    <c:dispBlanksAs val="gap"/>
    <c:showDLblsOverMax val="0"/>
  </c:chart>
  <c:txPr>
    <a:bodyPr/>
    <a:lstStyle/>
    <a:p>
      <a:pPr>
        <a:defRPr sz="1798" smtId="4294967295"/>
      </a:pPr>
      <a:endParaRPr lang="fi-FI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8732948303222656"/>
          <c:y val="1.0537647176533937E-3"/>
          <c:w val="0.47951698303222656"/>
          <c:h val="0.8534538149833679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1-8E26-4084-B640-545EC702A007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2-8E26-4084-B640-545EC702A007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3-8E26-4084-B640-545EC702A007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smtId="4294967295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Taul1!$A$2:$A$5</c:f>
              <c:strCache>
                <c:ptCount val="4"/>
                <c:pt idx="0">
                  <c:v>Kuntoilen mielestäni riittävästi.</c:v>
                </c:pt>
                <c:pt idx="1">
                  <c:v>Stressaantuminen on minulle harvinaista.</c:v>
                </c:pt>
                <c:pt idx="2">
                  <c:v>Työni ei aiheuta minulle stressioireita, kuten jännittyneisyyttä ja unettomuutta.</c:v>
                </c:pt>
                <c:pt idx="3">
                  <c:v>Töihin lähteminen on minulle yleensä mieluista.</c:v>
                </c:pt>
              </c:strCache>
            </c:strRef>
          </c:cat>
          <c:val>
            <c:numRef>
              <c:f>Taul1!$B$2:$B$5</c:f>
              <c:numCache>
                <c:formatCode>0%</c:formatCode>
                <c:ptCount val="4"/>
                <c:pt idx="0">
                  <c:v>0.117762898779047</c:v>
                </c:pt>
                <c:pt idx="1">
                  <c:v>0.13154785348562401</c:v>
                </c:pt>
                <c:pt idx="2">
                  <c:v>0.12879086254430899</c:v>
                </c:pt>
                <c:pt idx="3">
                  <c:v>0.123670736510437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5-7A4C-4752-BC3C-0FB048B9B5A6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5-8E26-4084-B640-545EC702A007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6-8E26-4084-B640-545EC702A007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7-8E26-4084-B640-545EC702A007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smtId="4294967295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Taul1!$A$2:$A$5</c:f>
              <c:strCache>
                <c:ptCount val="4"/>
                <c:pt idx="0">
                  <c:v>Kuntoilen mielestäni riittävästi.</c:v>
                </c:pt>
                <c:pt idx="1">
                  <c:v>Stressaantuminen on minulle harvinaista.</c:v>
                </c:pt>
                <c:pt idx="2">
                  <c:v>Työni ei aiheuta minulle stressioireita, kuten jännittyneisyyttä ja unettomuutta.</c:v>
                </c:pt>
                <c:pt idx="3">
                  <c:v>Töihin lähteminen on minulle yleensä mieluista.</c:v>
                </c:pt>
              </c:strCache>
            </c:strRef>
          </c:cat>
          <c:val>
            <c:numRef>
              <c:f>Taul1!$C$2:$C$5</c:f>
              <c:numCache>
                <c:formatCode>0%</c:formatCode>
                <c:ptCount val="4"/>
                <c:pt idx="0">
                  <c:v>0.17605356439543099</c:v>
                </c:pt>
                <c:pt idx="1">
                  <c:v>0.19259551004332401</c:v>
                </c:pt>
                <c:pt idx="2">
                  <c:v>0.17605356439543099</c:v>
                </c:pt>
                <c:pt idx="3">
                  <c:v>0.17250886175659699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B-7A4C-4752-BC3C-0FB048B9B5A6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9-8E26-4084-B640-545EC702A007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A-8E26-4084-B640-545EC702A007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B-8E26-4084-B640-545EC702A007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smtId="4294967295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Taul1!$A$2:$A$5</c:f>
              <c:strCache>
                <c:ptCount val="4"/>
                <c:pt idx="0">
                  <c:v>Kuntoilen mielestäni riittävästi.</c:v>
                </c:pt>
                <c:pt idx="1">
                  <c:v>Stressaantuminen on minulle harvinaista.</c:v>
                </c:pt>
                <c:pt idx="2">
                  <c:v>Työni ei aiheuta minulle stressioireita, kuten jännittyneisyyttä ja unettomuutta.</c:v>
                </c:pt>
                <c:pt idx="3">
                  <c:v>Töihin lähteminen on minulle yleensä mieluista.</c:v>
                </c:pt>
              </c:strCache>
            </c:strRef>
          </c:cat>
          <c:val>
            <c:numRef>
              <c:f>Taul1!$D$2:$D$5</c:f>
              <c:numCache>
                <c:formatCode>0%</c:formatCode>
                <c:ptCount val="4"/>
                <c:pt idx="0">
                  <c:v>7.4438755415517893E-2</c:v>
                </c:pt>
                <c:pt idx="1">
                  <c:v>7.9558881449389496E-2</c:v>
                </c:pt>
                <c:pt idx="2">
                  <c:v>8.5072863332020507E-2</c:v>
                </c:pt>
                <c:pt idx="3">
                  <c:v>8.5466719180779804E-2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11-7A4C-4752-BC3C-0FB048B9B5A6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00" kern="1200" baseline="0" smtId="4294967295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D-8E26-4084-B640-545EC702A007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00" kern="1200" baseline="0" smtId="4294967295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E-8E26-4084-B640-545EC702A007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00" kern="1200" baseline="0" smtId="4294967295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F-8E26-4084-B640-545EC702A007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 smtId="4294967295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Taul1!$A$2:$A$5</c:f>
              <c:strCache>
                <c:ptCount val="4"/>
                <c:pt idx="0">
                  <c:v>Kuntoilen mielestäni riittävästi.</c:v>
                </c:pt>
                <c:pt idx="1">
                  <c:v>Stressaantuminen on minulle harvinaista.</c:v>
                </c:pt>
                <c:pt idx="2">
                  <c:v>Työni ei aiheuta minulle stressioireita, kuten jännittyneisyyttä ja unettomuutta.</c:v>
                </c:pt>
                <c:pt idx="3">
                  <c:v>Töihin lähteminen on minulle yleensä mieluista.</c:v>
                </c:pt>
              </c:strCache>
            </c:strRef>
          </c:cat>
          <c:val>
            <c:numRef>
              <c:f>Taul1!$E$2:$E$5</c:f>
              <c:numCache>
                <c:formatCode>0%</c:formatCode>
                <c:ptCount val="4"/>
                <c:pt idx="0">
                  <c:v>0.26782197715636102</c:v>
                </c:pt>
                <c:pt idx="1">
                  <c:v>0.28593934619929101</c:v>
                </c:pt>
                <c:pt idx="2">
                  <c:v>0.26191413942496999</c:v>
                </c:pt>
                <c:pt idx="3">
                  <c:v>0.247341473020874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12-7A4C-4752-BC3C-0FB048B9B5A6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00" kern="1200" baseline="0" smtId="4294967295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11-8E26-4084-B640-545EC702A007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00" kern="1200" baseline="0" smtId="4294967295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12-8E26-4084-B640-545EC702A007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00" kern="1200" baseline="0" smtId="4294967295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13-8E26-4084-B640-545EC702A007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 smtId="4294967295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Taul1!$A$2:$A$5</c:f>
              <c:strCache>
                <c:ptCount val="4"/>
                <c:pt idx="0">
                  <c:v>Kuntoilen mielestäni riittävästi.</c:v>
                </c:pt>
                <c:pt idx="1">
                  <c:v>Stressaantuminen on minulle harvinaista.</c:v>
                </c:pt>
                <c:pt idx="2">
                  <c:v>Työni ei aiheuta minulle stressioireita, kuten jännittyneisyyttä ja unettomuutta.</c:v>
                </c:pt>
                <c:pt idx="3">
                  <c:v>Töihin lähteminen on minulle yleensä mieluista.</c:v>
                </c:pt>
              </c:strCache>
            </c:strRef>
          </c:cat>
          <c:val>
            <c:numRef>
              <c:f>Taul1!$F$2:$F$5</c:f>
              <c:numCache>
                <c:formatCode>0%</c:formatCode>
                <c:ptCount val="4"/>
                <c:pt idx="0">
                  <c:v>0.20283576211106699</c:v>
                </c:pt>
                <c:pt idx="1">
                  <c:v>0.190232374950768</c:v>
                </c:pt>
                <c:pt idx="2">
                  <c:v>0.178416699487987</c:v>
                </c:pt>
                <c:pt idx="3">
                  <c:v>0.205198897203623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13-7A4C-4752-BC3C-0FB048B9B5A6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00" kern="1200" baseline="0" smtId="4294967295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15-8E26-4084-B640-545EC702A007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00" kern="1200" baseline="0" smtId="4294967295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16-8E26-4084-B640-545EC702A007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00" kern="1200" baseline="0" smtId="4294967295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17-8E26-4084-B640-545EC702A007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 smtId="4294967295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Taul1!$A$2:$A$5</c:f>
              <c:strCache>
                <c:ptCount val="4"/>
                <c:pt idx="0">
                  <c:v>Kuntoilen mielestäni riittävästi.</c:v>
                </c:pt>
                <c:pt idx="1">
                  <c:v>Stressaantuminen on minulle harvinaista.</c:v>
                </c:pt>
                <c:pt idx="2">
                  <c:v>Työni ei aiheuta minulle stressioireita, kuten jännittyneisyyttä ja unettomuutta.</c:v>
                </c:pt>
                <c:pt idx="3">
                  <c:v>Töihin lähteminen on minulle yleensä mieluista.</c:v>
                </c:pt>
              </c:strCache>
            </c:strRef>
          </c:cat>
          <c:val>
            <c:numRef>
              <c:f>Taul1!$G$2:$G$5</c:f>
              <c:numCache>
                <c:formatCode>0%</c:formatCode>
                <c:ptCount val="4"/>
                <c:pt idx="0">
                  <c:v>0.16108704214257599</c:v>
                </c:pt>
                <c:pt idx="1">
                  <c:v>0.12012603387160301</c:v>
                </c:pt>
                <c:pt idx="2">
                  <c:v>0.16975187081528201</c:v>
                </c:pt>
                <c:pt idx="3">
                  <c:v>0.16581331232768801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14-7A4C-4752-BC3C-0FB048B9B5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0306064"/>
        <c:axId val="440306456"/>
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/>
      </c:barChart>
      <c:catAx>
        <c:axId val="44030606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>
              <a:defRPr sz="120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fi-FI"/>
          </a:p>
        </c:txPr>
        <c:crossAx val="440306456"/>
        <c:crosses val="autoZero"/>
        <c:auto val="0"/>
        <c:lblAlgn val="ctr"/>
        <c:lblOffset val="100"/>
        <c:noMultiLvlLbl val="0"/>
      </c:catAx>
      <c:valAx>
        <c:axId val="440306456"/>
        <c:scaling>
          <c:orientation val="minMax"/>
          <c:max val="1"/>
        </c:scaling>
        <c:delete val="0"/>
        <c:axPos val="t"/>
        <c:majorGridlines>
          <c:spPr>
            <a:ln>
              <a:solidFill>
                <a:srgbClr val="FFFFFF">
                  <a:lumMod val="85000"/>
                </a:srgbClr>
              </a:solidFill>
            </a:ln>
          </c:spPr>
        </c:majorGridlines>
        <c:numFmt formatCode="0%" sourceLinked="1"/>
        <c:majorTickMark val="out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100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fi-FI"/>
          </a:p>
        </c:txPr>
        <c:crossAx val="440306064"/>
        <c:crosses val="autoZero"/>
        <c:crossBetween val="between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4.622047021985054E-2"/>
          <c:y val="0.93319576978683472"/>
          <c:w val="0.4787348210811615"/>
          <c:h val="3.9991937577724457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/>
        <a:lstStyle/>
        <a:p>
          <a:pPr>
            <a:defRPr sz="1000" smtId="4294967295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spPr>
    <a:solidFill>
      <a:srgbClr val="FFFFFF"/>
    </a:solidFill>
  </c:spPr>
  <c:txPr>
    <a:bodyPr/>
    <a:lstStyle/>
    <a:p>
      <a:pPr>
        <a:defRPr sz="1800" smtId="4294967295"/>
      </a:pPr>
      <a:endParaRPr lang="fi-FI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2781078964471817E-2"/>
          <c:y val="1.2610240839421749E-2"/>
          <c:w val="0.77127599716186523"/>
          <c:h val="0.89365321397781372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Taul1!$B$1</c:f>
              <c:strCache>
                <c:ptCount val="1"/>
                <c:pt idx="0">
                  <c:v>Vastauskeskiarvo</c:v>
                </c:pt>
              </c:strCache>
            </c:strRef>
          </c:tx>
          <c:spPr>
            <a:solidFill>
              <a:srgbClr val="F49600"/>
            </a:solidFill>
            <a:ln>
              <a:noFill/>
            </a:ln>
          </c:spPr>
          <c:invertIfNegative val="0"/>
          <c:dLbls>
            <c:dLbl>
              <c:idx val="1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1-7BC5-4182-85B0-BFEC4633B442}"/>
                </c:ext>
              </c:extLst>
            </c:dLbl>
            <c:dLbl>
              <c:idx val="2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2-7BC5-4182-85B0-BFEC4633B442}"/>
                </c:ext>
              </c:extLst>
            </c:dLbl>
            <c:dLbl>
              <c:idx val="3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smtId="429496729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3-7BC5-4182-85B0-BFEC4633B442}"/>
                </c:ext>
              </c:extLst>
            </c:dLbl>
            <c:numFmt formatCode="#,##0.00" sourceLinked="0"/>
            <c:spPr>
              <a:noFill/>
              <a:ln w="2537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smtId="4294967295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Taul1!$A$2:$A$5</c:f>
              <c:strCache>
                <c:ptCount val="4"/>
                <c:pt idx="0">
                  <c:v>Kuntoilen mielestäni riittävästi.</c:v>
                </c:pt>
                <c:pt idx="1">
                  <c:v>Stressaantuminen on minulle harvinaista.</c:v>
                </c:pt>
                <c:pt idx="2">
                  <c:v>Työni ei aiheuta minulle stressioireita, kuten jännittyneisyyttä ja unettomuutta.</c:v>
                </c:pt>
                <c:pt idx="3">
                  <c:v>Töihin lähteminen on minulle yleensä mieluista.</c:v>
                </c:pt>
              </c:strCache>
            </c:strRef>
          </c:cat>
          <c:val>
            <c:numRef>
              <c:f>Taul1!$B$2:$B$5</c:f>
              <c:numCache>
                <c:formatCode>0.00</c:formatCode>
                <c:ptCount val="4"/>
                <c:pt idx="0">
                  <c:v>3.7451752658527</c:v>
                </c:pt>
                <c:pt idx="1">
                  <c:v>3.5710909807010598</c:v>
                </c:pt>
                <c:pt idx="2">
                  <c:v>3.69436786136274</c:v>
                </c:pt>
                <c:pt idx="3">
                  <c:v>3.7353288696337099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0-CFF3-4C04-BE4A-FE7515CC0C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939008"/>
        <c:axId val="1"/>
      </c:barChart>
      <c:catAx>
        <c:axId val="15993900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200" smtId="4294967295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fi-FI"/>
          </a:p>
        </c:txPr>
        <c:crossAx val="1"/>
        <c:crosses val="autoZero"/>
        <c:auto val="0"/>
        <c:lblAlgn val="ctr"/>
        <c:lblOffset val="100"/>
        <c:noMultiLvlLbl val="0"/>
      </c:catAx>
      <c:valAx>
        <c:axId val="1"/>
        <c:scaling>
          <c:orientation val="minMax"/>
          <c:max val="6"/>
          <c:min val="1"/>
        </c:scaling>
        <c:delete val="0"/>
        <c:axPos val="t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numFmt formatCode="General" sourceLinked="0"/>
        <c:majorTickMark val="none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1000" smtId="429496729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fi-FI"/>
          </a:p>
        </c:txPr>
        <c:crossAx val="159939008"/>
        <c:crosses val="autoZero"/>
        <c:crossBetween val="between"/>
        <c:majorUnit val="1"/>
      </c:valAx>
      <c:spPr>
        <a:noFill/>
        <a:ln w="25371">
          <a:noFill/>
        </a:ln>
      </c:spPr>
    </c:plotArea>
    <c:plotVisOnly val="1"/>
    <c:dispBlanksAs val="gap"/>
    <c:showDLblsOverMax val="0"/>
  </c:chart>
  <c:txPr>
    <a:bodyPr/>
    <a:lstStyle/>
    <a:p>
      <a:pPr>
        <a:defRPr sz="1798" smtId="4294967295"/>
      </a:pPr>
      <a:endParaRPr lang="fi-FI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FD853-D064-4509-A8BB-881EA236CB49}" type="datetimeFigureOut">
              <a:rPr lang="fi-FI" smtClean="0"/>
              <a:t>6.10.2021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2D52EE-170F-44BD-A8FA-B81943A2ED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8599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25C8F4-A860-45F3-A406-FE5D9E46C247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9575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2D52EE-170F-44BD-A8FA-B81943A2ED4C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7243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2D52EE-170F-44BD-A8FA-B81943A2ED4C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8682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8442878" y="292257"/>
            <a:ext cx="2803159" cy="1719997"/>
          </a:xfrm>
        </p:spPr>
        <p:txBody>
          <a:bodyPr>
            <a:normAutofit/>
          </a:bodyPr>
          <a:lstStyle>
            <a:lvl1pPr algn="r">
              <a:defRPr b="1">
                <a:latin typeface="Arial"/>
                <a:cs typeface="Arial"/>
              </a:defRPr>
            </a:lvl1pPr>
          </a:lstStyle>
          <a:p>
            <a:r>
              <a:rPr lang="fi-FI" sz="6000">
                <a:solidFill>
                  <a:srgbClr val="4D4D4C"/>
                </a:solidFill>
              </a:rPr>
              <a:t>Muokkaa ots. perustyyl. napsautt.</a:t>
            </a:r>
            <a:endParaRPr lang="en-US" sz="3000">
              <a:solidFill>
                <a:srgbClr val="4D4D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59797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1BA50D42-C9CD-4801-B293-61D1F53EC57E}" type="datetimeFigureOut">
              <a:rPr lang="de-DE" smtClean="0"/>
              <a:t>06.10.2021</a:t>
            </a:fld>
            <a:endParaRPr lang="de-DE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082427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09601" y="274641"/>
            <a:ext cx="80264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1BA50D42-C9CD-4801-B293-61D1F53EC57E}" type="datetimeFigureOut">
              <a:rPr lang="de-DE" smtClean="0"/>
              <a:t>06.10.2021</a:t>
            </a:fld>
            <a:endParaRPr lang="de-DE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468449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ERTAILU 3 sisältöä vierekkä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84971" y="274637"/>
            <a:ext cx="10992000" cy="1143000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31372" y="1535115"/>
            <a:ext cx="3686827" cy="81376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 baseline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31372" y="2348883"/>
            <a:ext cx="3686827" cy="384660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0"/>
          </p:nvPr>
        </p:nvSpPr>
        <p:spPr>
          <a:xfrm>
            <a:off x="11442716" y="5"/>
            <a:ext cx="7492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84855" y="6378238"/>
            <a:ext cx="74294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15" name="Tekstin paikkamerkki 2"/>
          <p:cNvSpPr>
            <a:spLocks noGrp="1"/>
          </p:cNvSpPr>
          <p:nvPr>
            <p:ph type="body" idx="12"/>
          </p:nvPr>
        </p:nvSpPr>
        <p:spPr>
          <a:xfrm>
            <a:off x="4225356" y="1525404"/>
            <a:ext cx="3686827" cy="81376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 baseline="0">
                <a:solidFill>
                  <a:srgbClr val="FF6A10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Sisällön paikkamerkki 3"/>
          <p:cNvSpPr>
            <a:spLocks noGrp="1"/>
          </p:cNvSpPr>
          <p:nvPr>
            <p:ph sz="half" idx="13"/>
          </p:nvPr>
        </p:nvSpPr>
        <p:spPr>
          <a:xfrm>
            <a:off x="4225356" y="2339171"/>
            <a:ext cx="3686827" cy="384660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7" name="Tekstin paikkamerkki 2"/>
          <p:cNvSpPr>
            <a:spLocks noGrp="1"/>
          </p:cNvSpPr>
          <p:nvPr>
            <p:ph type="body" idx="14"/>
          </p:nvPr>
        </p:nvSpPr>
        <p:spPr>
          <a:xfrm>
            <a:off x="8011189" y="1525404"/>
            <a:ext cx="3686827" cy="81376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 baseline="0">
                <a:solidFill>
                  <a:srgbClr val="FF6A10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8" name="Sisällön paikkamerkki 3"/>
          <p:cNvSpPr>
            <a:spLocks noGrp="1"/>
          </p:cNvSpPr>
          <p:nvPr>
            <p:ph sz="half" idx="15"/>
          </p:nvPr>
        </p:nvSpPr>
        <p:spPr>
          <a:xfrm>
            <a:off x="8011189" y="2339171"/>
            <a:ext cx="3686827" cy="384660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73657091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tsikkodia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Kuva, joka sisältää kohteen musta&#10;&#10;Kuvaus luotu automaattisesti">
            <a:extLst>
              <a:ext uri="{FF2B5EF4-FFF2-40B4-BE49-F238E27FC236}">
                <a16:creationId xmlns:a16="http://schemas.microsoft.com/office/drawing/2014/main" id="{8C7A634C-31D3-49AF-AD40-536EC91A6A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3876" y="197708"/>
            <a:ext cx="4820009" cy="6462583"/>
          </a:xfrm>
          <a:prstGeom prst="rect">
            <a:avLst/>
          </a:prstGeom>
        </p:spPr>
      </p:pic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6D08A9AB-81B2-4F08-8243-6E4350D80C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47666" y="1155384"/>
            <a:ext cx="5539780" cy="5029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3600">
                <a:solidFill>
                  <a:schemeClr val="bg1"/>
                </a:solidFill>
              </a:defRPr>
            </a:lvl1pPr>
            <a:lvl2pPr marL="457200" indent="0">
              <a:lnSpc>
                <a:spcPct val="150000"/>
              </a:lnSpc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noProof="0"/>
              <a:t>OTSIKKO</a:t>
            </a:r>
          </a:p>
          <a:p>
            <a:pPr lvl="0"/>
            <a:r>
              <a:rPr lang="fi-FI" noProof="0"/>
              <a:t>ALAOTSIKKO</a:t>
            </a:r>
          </a:p>
        </p:txBody>
      </p:sp>
    </p:spTree>
    <p:extLst>
      <p:ext uri="{BB962C8B-B14F-4D97-AF65-F5344CB8AC3E}">
        <p14:creationId xmlns:p14="http://schemas.microsoft.com/office/powerpoint/2010/main" val="381154841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eelback_group_logo_slogan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35" y="1471445"/>
            <a:ext cx="1625600" cy="23164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076" y="465827"/>
            <a:ext cx="6536909" cy="176137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909562" y="2605404"/>
            <a:ext cx="8991137" cy="239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67">
                <a:solidFill>
                  <a:srgbClr val="FF6A10"/>
                </a:solidFill>
                <a:latin typeface="Calibri" pitchFamily="34" charset="0"/>
              </a:rPr>
              <a:t> </a:t>
            </a:r>
          </a:p>
          <a:p>
            <a:endParaRPr lang="fi-FI" sz="2133">
              <a:solidFill>
                <a:srgbClr val="FF6A10"/>
              </a:solidFill>
              <a:latin typeface="Calibri" pitchFamily="34" charset="0"/>
            </a:endParaRPr>
          </a:p>
          <a:p>
            <a:endParaRPr lang="fi-FI" sz="2133">
              <a:solidFill>
                <a:srgbClr val="262626"/>
              </a:solidFill>
              <a:latin typeface="Calibri" pitchFamily="34" charset="0"/>
            </a:endParaRPr>
          </a:p>
          <a:p>
            <a:r>
              <a:rPr lang="fi-FI" sz="2133">
                <a:solidFill>
                  <a:srgbClr val="262626"/>
                </a:solidFill>
                <a:latin typeface="Calibri" pitchFamily="34" charset="0"/>
              </a:rPr>
              <a:t> </a:t>
            </a:r>
            <a:endParaRPr lang="fi-FI" sz="2133">
              <a:solidFill>
                <a:srgbClr val="262626"/>
              </a:solidFill>
              <a:latin typeface="+mj-lt"/>
            </a:endParaRPr>
          </a:p>
          <a:p>
            <a:r>
              <a:rPr lang="fi-FI" sz="1067" b="1">
                <a:solidFill>
                  <a:schemeClr val="bg1"/>
                </a:solidFill>
                <a:latin typeface="+mj-lt"/>
              </a:rPr>
              <a:t>Feelback Oy</a:t>
            </a:r>
          </a:p>
          <a:p>
            <a:r>
              <a:rPr lang="en-US" sz="1067" err="1">
                <a:solidFill>
                  <a:schemeClr val="bg1"/>
                </a:solidFill>
                <a:latin typeface="+mj-lt"/>
              </a:rPr>
              <a:t>Pieni Robertinkatu 9, 00130 HELSINKI</a:t>
            </a:r>
            <a:endParaRPr lang="fi-FI" sz="1067">
              <a:solidFill>
                <a:schemeClr val="bg1"/>
              </a:solidFill>
              <a:latin typeface="+mj-lt"/>
            </a:endParaRPr>
          </a:p>
          <a:p>
            <a:r>
              <a:rPr lang="fi-FI" sz="1067">
                <a:solidFill>
                  <a:schemeClr val="bg1"/>
                </a:solidFill>
                <a:latin typeface="+mj-lt"/>
              </a:rPr>
              <a:t>Y-tunnus 1702297-8</a:t>
            </a:r>
          </a:p>
          <a:p>
            <a:r>
              <a:rPr lang="fi-FI" sz="1067">
                <a:solidFill>
                  <a:schemeClr val="bg1"/>
                </a:solidFill>
                <a:latin typeface="+mj-lt"/>
              </a:rPr>
              <a:t>www.feelback.com</a:t>
            </a:r>
          </a:p>
          <a:p>
            <a:endParaRPr lang="fi-FI" sz="1200">
              <a:solidFill>
                <a:schemeClr val="bg1"/>
              </a:solidFill>
              <a:latin typeface="+mj-lt"/>
            </a:endParaRPr>
          </a:p>
          <a:p>
            <a:r>
              <a:rPr lang="fi-FI" sz="1200">
                <a:solidFill>
                  <a:schemeClr val="bg1"/>
                </a:solidFill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033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elback intro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3272" y="498909"/>
            <a:ext cx="4898469" cy="3855145"/>
          </a:xfrm>
        </p:spPr>
        <p:txBody>
          <a:bodyPr anchor="t">
            <a:norm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kstiruutu 2"/>
          <p:cNvSpPr txBox="1"/>
          <p:nvPr userDrawn="1"/>
        </p:nvSpPr>
        <p:spPr>
          <a:xfrm>
            <a:off x="8003440" y="637558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sz="240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7854" y="6356360"/>
            <a:ext cx="772367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fld id="{1505456E-9F82-4443-A87E-DDDCC7E10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68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35717"/>
            <a:ext cx="5343413" cy="4203084"/>
          </a:xfrm>
        </p:spPr>
        <p:txBody>
          <a:bodyPr anchor="t">
            <a:normAutofit/>
          </a:bodyPr>
          <a:lstStyle>
            <a:lvl1pPr algn="l">
              <a:defRPr sz="58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57813" y="1435717"/>
            <a:ext cx="4105387" cy="4203084"/>
          </a:xfrm>
        </p:spPr>
        <p:txBody>
          <a:bodyPr anchor="t"/>
          <a:lstStyle>
            <a:lvl1pPr marL="0" indent="0" algn="l">
              <a:buNone/>
              <a:defRPr b="1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7854" y="6356360"/>
            <a:ext cx="772367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fld id="{1505456E-9F82-4443-A87E-DDDCC7E10DB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6" descr="feelback_logo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3" y="185028"/>
            <a:ext cx="789300" cy="72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69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35717"/>
            <a:ext cx="5343413" cy="4203084"/>
          </a:xfrm>
        </p:spPr>
        <p:txBody>
          <a:bodyPr anchor="t">
            <a:normAutofit/>
          </a:bodyPr>
          <a:lstStyle>
            <a:lvl1pPr algn="l">
              <a:defRPr sz="58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57813" y="1435717"/>
            <a:ext cx="4105387" cy="420308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feelback_logo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3" y="185028"/>
            <a:ext cx="789300" cy="72194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7854" y="6356360"/>
            <a:ext cx="772367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fld id="{1505456E-9F82-4443-A87E-DDDCC7E10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1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eelback_logo_oran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599" y="186969"/>
            <a:ext cx="787172" cy="720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7854" y="6356360"/>
            <a:ext cx="772367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000000"/>
                </a:solidFill>
              </a:defRPr>
            </a:lvl1pPr>
          </a:lstStyle>
          <a:p>
            <a:fld id="{1505456E-9F82-4443-A87E-DDDCC7E10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092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LYSLUETTE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01135" y="274637"/>
            <a:ext cx="10975836" cy="1143000"/>
          </a:xfrm>
          <a:prstGeom prst="rect">
            <a:avLst/>
          </a:prstGeom>
        </p:spPr>
        <p:txBody>
          <a:bodyPr/>
          <a:lstStyle>
            <a:lvl1pPr algn="l">
              <a:defRPr sz="5333" b="0">
                <a:solidFill>
                  <a:srgbClr val="000000"/>
                </a:solidFill>
              </a:defRPr>
            </a:lvl1pPr>
          </a:lstStyle>
          <a:p>
            <a:r>
              <a:rPr lang="fi-FI" noProof="0"/>
              <a:t>SISÄLLYSLUETTELO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1135" y="1600202"/>
            <a:ext cx="10975836" cy="4595281"/>
          </a:xfrm>
          <a:prstGeom prst="rect">
            <a:avLst/>
          </a:prstGeom>
        </p:spPr>
        <p:txBody>
          <a:bodyPr/>
          <a:lstStyle>
            <a:lvl1pPr marL="959976" indent="-959976">
              <a:buClr>
                <a:srgbClr val="F49600"/>
              </a:buClr>
              <a:buFont typeface="+mj-lt"/>
              <a:buAutoNum type="arabicPeriod"/>
              <a:tabLst>
                <a:tab pos="967293" algn="l"/>
              </a:tabLst>
              <a:defRPr sz="3200" u="none" spc="0">
                <a:ln>
                  <a:noFill/>
                </a:ln>
                <a:solidFill>
                  <a:srgbClr val="000000"/>
                </a:solidFill>
              </a:defRPr>
            </a:lvl1pPr>
            <a:lvl2pPr marL="967293" indent="-967293">
              <a:buClr>
                <a:schemeClr val="accent3">
                  <a:lumMod val="50000"/>
                </a:schemeClr>
              </a:buClr>
              <a:buFont typeface="+mj-lt"/>
              <a:buAutoNum type="arabicPeriod"/>
              <a:tabLst>
                <a:tab pos="967293" algn="l"/>
              </a:tabLst>
              <a:defRPr/>
            </a:lvl2pPr>
            <a:lvl3pPr marL="967293" indent="-967293">
              <a:buClr>
                <a:schemeClr val="accent3">
                  <a:lumMod val="50000"/>
                </a:schemeClr>
              </a:buClr>
              <a:buFont typeface="+mj-lt"/>
              <a:buAutoNum type="arabicPeriod"/>
              <a:tabLst>
                <a:tab pos="967293" algn="l"/>
              </a:tabLst>
              <a:defRPr/>
            </a:lvl3pPr>
            <a:lvl4pPr marL="967293" indent="-967293">
              <a:buClr>
                <a:schemeClr val="accent3">
                  <a:lumMod val="50000"/>
                </a:schemeClr>
              </a:buClr>
              <a:buFont typeface="+mj-lt"/>
              <a:buAutoNum type="arabicPeriod"/>
              <a:tabLst>
                <a:tab pos="967293" algn="l"/>
              </a:tabLst>
              <a:defRPr/>
            </a:lvl4pPr>
            <a:lvl5pPr marL="967293" indent="-967293">
              <a:buClr>
                <a:schemeClr val="accent3">
                  <a:lumMod val="50000"/>
                </a:schemeClr>
              </a:buClr>
              <a:buFont typeface="+mj-lt"/>
              <a:buAutoNum type="arabicPeriod"/>
              <a:tabLst>
                <a:tab pos="967293" algn="l"/>
              </a:tabLst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5" name="Picture 8" descr="feelback_logo_oran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599" y="186969"/>
            <a:ext cx="787172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7711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1BA50D42-C9CD-4801-B293-61D1F53EC57E}" type="datetimeFigureOut">
              <a:rPr lang="de-DE" smtClean="0"/>
              <a:t>06.10.2021</a:t>
            </a:fld>
            <a:endParaRPr lang="de-DE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751880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ulosten tulkint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025" y="132676"/>
            <a:ext cx="10892175" cy="1379155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854" y="1600204"/>
            <a:ext cx="5776553" cy="4756151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6" y="1600204"/>
            <a:ext cx="5684959" cy="4756151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7854" y="6356360"/>
            <a:ext cx="772367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1505456E-9F82-4443-A87E-DDDCC7E10DB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6071947" y="1600202"/>
            <a:ext cx="60959" cy="476928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v</a:t>
            </a:r>
          </a:p>
        </p:txBody>
      </p:sp>
      <p:pic>
        <p:nvPicPr>
          <p:cNvPr id="8" name="Picture 8" descr="feelback_logo_orang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599" y="186969"/>
            <a:ext cx="787172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05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tulosten tulkint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9" y="140227"/>
            <a:ext cx="10882443" cy="86256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854" y="1600957"/>
            <a:ext cx="5778671" cy="384944"/>
          </a:xfrm>
          <a:solidFill>
            <a:schemeClr val="tx1">
              <a:lumMod val="50000"/>
              <a:lumOff val="50000"/>
            </a:schemeClr>
          </a:solidFill>
        </p:spPr>
        <p:txBody>
          <a:bodyPr anchor="b">
            <a:norm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9" y="1600957"/>
            <a:ext cx="5708991" cy="384944"/>
          </a:xfrm>
          <a:solidFill>
            <a:schemeClr val="tx1">
              <a:lumMod val="50000"/>
              <a:lumOff val="50000"/>
            </a:schemeClr>
          </a:solidFill>
        </p:spPr>
        <p:txBody>
          <a:bodyPr anchor="b">
            <a:norm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17854" y="6356360"/>
            <a:ext cx="772367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1505456E-9F82-4443-A87E-DDDCC7E10DB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217854" y="2063645"/>
            <a:ext cx="5778671" cy="42927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3371" y="2063638"/>
            <a:ext cx="5708992" cy="42927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17847" y="1057506"/>
            <a:ext cx="11684000" cy="488951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6071947" y="1600963"/>
            <a:ext cx="60959" cy="4768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v</a:t>
            </a:r>
          </a:p>
        </p:txBody>
      </p:sp>
      <p:pic>
        <p:nvPicPr>
          <p:cNvPr id="15" name="Picture 8" descr="feelback_logo_orang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599" y="186969"/>
            <a:ext cx="787172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09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8917" y="429497"/>
            <a:ext cx="3539831" cy="1245515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 descr="feelback_logo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3" y="185028"/>
            <a:ext cx="789300" cy="72194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4159219" y="429498"/>
            <a:ext cx="60959" cy="554652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v</a:t>
            </a:r>
          </a:p>
        </p:txBody>
      </p:sp>
      <p:pic>
        <p:nvPicPr>
          <p:cNvPr id="10" name="Picture 9" descr="feelback_logo_orang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599" y="186969"/>
            <a:ext cx="787172" cy="720000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397933" y="2588692"/>
            <a:ext cx="3606800" cy="3386667"/>
          </a:xfrm>
        </p:spPr>
        <p:txBody>
          <a:bodyPr>
            <a:normAutofit/>
          </a:bodyPr>
          <a:lstStyle>
            <a:lvl1pPr marL="0" indent="0">
              <a:buNone/>
              <a:defRPr sz="2133"/>
            </a:lvl1pPr>
            <a:lvl2pPr marL="609585" indent="0">
              <a:buNone/>
              <a:defRPr sz="2133"/>
            </a:lvl2pPr>
            <a:lvl3pPr marL="1219170" indent="0">
              <a:buNone/>
              <a:defRPr sz="2133"/>
            </a:lvl3pPr>
            <a:lvl4pPr marL="1828754" indent="0">
              <a:buNone/>
              <a:defRPr sz="2133"/>
            </a:lvl4pPr>
            <a:lvl5pPr marL="2438339" indent="0">
              <a:buNone/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351873" y="508009"/>
            <a:ext cx="7107767" cy="5467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7854" y="6356360"/>
            <a:ext cx="772367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1505456E-9F82-4443-A87E-DDDCC7E10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8269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8917" y="429497"/>
            <a:ext cx="3539831" cy="1245515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4159219" y="429498"/>
            <a:ext cx="60959" cy="554652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v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397933" y="2588692"/>
            <a:ext cx="3606800" cy="3386667"/>
          </a:xfrm>
        </p:spPr>
        <p:txBody>
          <a:bodyPr>
            <a:normAutofit/>
          </a:bodyPr>
          <a:lstStyle>
            <a:lvl1pPr marL="0" indent="0">
              <a:buNone/>
              <a:defRPr sz="2133"/>
            </a:lvl1pPr>
            <a:lvl2pPr marL="609585" indent="0">
              <a:buNone/>
              <a:defRPr sz="2133"/>
            </a:lvl2pPr>
            <a:lvl3pPr marL="1219170" indent="0">
              <a:buNone/>
              <a:defRPr sz="2133"/>
            </a:lvl3pPr>
            <a:lvl4pPr marL="1828754" indent="0">
              <a:buNone/>
              <a:defRPr sz="2133"/>
            </a:lvl4pPr>
            <a:lvl5pPr marL="2438339" indent="0">
              <a:buNone/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546601" y="429692"/>
            <a:ext cx="6953251" cy="55456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7854" y="6356360"/>
            <a:ext cx="772367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fld id="{1505456E-9F82-4443-A87E-DDDCC7E10DB1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5" descr="feelback_logo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3" y="185028"/>
            <a:ext cx="789300" cy="72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4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189" indent="-457189">
              <a:spcBef>
                <a:spcPts val="1300"/>
              </a:spcBef>
              <a:buClr>
                <a:schemeClr val="accent6"/>
              </a:buClr>
              <a:buFont typeface="Wingdings" charset="2"/>
              <a:buChar char="§"/>
              <a:defRPr/>
            </a:lvl1pPr>
            <a:lvl2pPr marL="990575" indent="-380990">
              <a:spcBef>
                <a:spcPts val="1300"/>
              </a:spcBef>
              <a:buClr>
                <a:schemeClr val="accent6"/>
              </a:buClr>
              <a:buFont typeface="Wingdings" charset="2"/>
              <a:buChar char="§"/>
              <a:defRPr/>
            </a:lvl2pPr>
            <a:lvl3pPr marL="1523962" indent="-304792">
              <a:spcBef>
                <a:spcPts val="1300"/>
              </a:spcBef>
              <a:buClr>
                <a:schemeClr val="accent6"/>
              </a:buClr>
              <a:buFont typeface="Wingdings" charset="2"/>
              <a:buChar char="§"/>
              <a:defRPr/>
            </a:lvl3pPr>
            <a:lvl4pPr marL="2133547" indent="-304792">
              <a:spcBef>
                <a:spcPts val="1300"/>
              </a:spcBef>
              <a:buClr>
                <a:schemeClr val="accent6"/>
              </a:buClr>
              <a:buFont typeface="Wingdings" charset="2"/>
              <a:buChar char="§"/>
              <a:defRPr/>
            </a:lvl4pPr>
            <a:lvl5pPr marL="2743131" indent="-304792">
              <a:spcBef>
                <a:spcPts val="1300"/>
              </a:spcBef>
              <a:buClr>
                <a:schemeClr val="accent6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feelback_logo_oran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599" y="186969"/>
            <a:ext cx="787172" cy="720000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7854" y="6356360"/>
            <a:ext cx="772367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1505456E-9F82-4443-A87E-DDDCC7E10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308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p_3riiviä_otsikk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7" y="140227"/>
            <a:ext cx="11704320" cy="1277412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3200" b="1" i="0" spc="27">
                <a:latin typeface="+mj-lt"/>
                <a:cs typeface="Calibri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7" y="1600203"/>
            <a:ext cx="11704320" cy="4675700"/>
          </a:xfrm>
        </p:spPr>
        <p:txBody>
          <a:bodyPr/>
          <a:lstStyle>
            <a:lvl1pPr marL="457189" indent="-457189">
              <a:buClr>
                <a:schemeClr val="accent6"/>
              </a:buClr>
              <a:buFont typeface="Wingdings" charset="2"/>
              <a:buChar char="§"/>
              <a:defRPr sz="2400"/>
            </a:lvl1pPr>
            <a:lvl2pPr marL="990575" indent="-380990">
              <a:buClr>
                <a:schemeClr val="accent6"/>
              </a:buClr>
              <a:buFont typeface="Wingdings" charset="2"/>
              <a:buChar char="§"/>
              <a:defRPr sz="2133"/>
            </a:lvl2pPr>
            <a:lvl3pPr marL="1523962" indent="-304792">
              <a:buClr>
                <a:schemeClr val="accent6"/>
              </a:buClr>
              <a:buFont typeface="Wingdings" charset="2"/>
              <a:buChar char="§"/>
              <a:defRPr sz="1867"/>
            </a:lvl3pPr>
            <a:lvl4pPr marL="2133547" indent="-304792">
              <a:buClr>
                <a:schemeClr val="accent6"/>
              </a:buClr>
              <a:buFont typeface="Wingdings" charset="2"/>
              <a:buChar char="§"/>
              <a:defRPr sz="1600"/>
            </a:lvl4pPr>
            <a:lvl5pPr marL="2743131" indent="-304792">
              <a:buClr>
                <a:schemeClr val="accent6"/>
              </a:buClr>
              <a:buFont typeface="Wingdings" charset="2"/>
              <a:buChar char="§"/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7854" y="6356360"/>
            <a:ext cx="772367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1505456E-9F82-4443-A87E-DDDCC7E10DB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eelback_logo_oran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599" y="186969"/>
            <a:ext cx="787172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2341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inen sisältö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7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4" cy="4921249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7854" y="6356360"/>
            <a:ext cx="772367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1505456E-9F82-4443-A87E-DDDCC7E10DB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766745" y="273058"/>
            <a:ext cx="6147833" cy="6083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6" descr="feelback_logo_oran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599" y="186969"/>
            <a:ext cx="787172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852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feelback_logo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3" y="185028"/>
            <a:ext cx="789300" cy="721949"/>
          </a:xfrm>
          <a:prstGeom prst="rect">
            <a:avLst/>
          </a:prstGeom>
        </p:spPr>
      </p:pic>
      <p:sp>
        <p:nvSpPr>
          <p:cNvPr id="7" name="Slide Number Placeholder 5"/>
          <p:cNvSpPr txBox="1"/>
          <p:nvPr userDrawn="1"/>
        </p:nvSpPr>
        <p:spPr>
          <a:xfrm>
            <a:off x="217854" y="6356360"/>
            <a:ext cx="77236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505456E-9F82-4443-A87E-DDDCC7E10DB1}" type="slidenum">
              <a:rPr lang="en-US" sz="1600" smtClean="0"/>
              <a:t>‹#›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04227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8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6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1E2156EE-589C-A54B-ABF0-AFEC6253D029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1505456E-9F82-4443-A87E-DDDCC7E10DB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feelback_logo_oran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599" y="186969"/>
            <a:ext cx="787172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345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HTEYSTIED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84971" y="274637"/>
            <a:ext cx="10992000" cy="114300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2" name="Kuvan paikkamerkki 12"/>
          <p:cNvSpPr>
            <a:spLocks noGrp="1"/>
          </p:cNvSpPr>
          <p:nvPr>
            <p:ph type="pic" sz="quarter" idx="15" hasCustomPrompt="1"/>
          </p:nvPr>
        </p:nvSpPr>
        <p:spPr>
          <a:xfrm>
            <a:off x="586825" y="1988840"/>
            <a:ext cx="1116553" cy="117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Kuva</a:t>
            </a:r>
          </a:p>
        </p:txBody>
      </p:sp>
      <p:sp>
        <p:nvSpPr>
          <p:cNvPr id="15" name="Tekstin paikkamerkki 3"/>
          <p:cNvSpPr>
            <a:spLocks noGrp="1"/>
          </p:cNvSpPr>
          <p:nvPr>
            <p:ph type="body" sz="quarter" idx="12" hasCustomPrompt="1"/>
          </p:nvPr>
        </p:nvSpPr>
        <p:spPr>
          <a:xfrm>
            <a:off x="586816" y="3207432"/>
            <a:ext cx="3314216" cy="2160000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Bef>
                <a:spcPts val="320"/>
              </a:spcBef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/>
              <a:t>Lisää yhteystieto</a:t>
            </a:r>
          </a:p>
        </p:txBody>
      </p:sp>
      <p:sp>
        <p:nvSpPr>
          <p:cNvPr id="17" name="Kuvan paikkamerkki 12"/>
          <p:cNvSpPr>
            <a:spLocks noGrp="1"/>
          </p:cNvSpPr>
          <p:nvPr>
            <p:ph type="pic" sz="quarter" idx="16" hasCustomPrompt="1"/>
          </p:nvPr>
        </p:nvSpPr>
        <p:spPr>
          <a:xfrm>
            <a:off x="4452932" y="1988840"/>
            <a:ext cx="1116553" cy="117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Kuva</a:t>
            </a:r>
          </a:p>
        </p:txBody>
      </p:sp>
      <p:sp>
        <p:nvSpPr>
          <p:cNvPr id="18" name="Tekstin paikkamerkki 15"/>
          <p:cNvSpPr>
            <a:spLocks noGrp="1"/>
          </p:cNvSpPr>
          <p:nvPr>
            <p:ph type="body" sz="quarter" idx="14" hasCustomPrompt="1"/>
          </p:nvPr>
        </p:nvSpPr>
        <p:spPr>
          <a:xfrm>
            <a:off x="4452923" y="3207432"/>
            <a:ext cx="3314216" cy="2160000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/>
              <a:t>Lisää yhteystieto</a:t>
            </a:r>
          </a:p>
        </p:txBody>
      </p:sp>
      <p:sp>
        <p:nvSpPr>
          <p:cNvPr id="20" name="Kuvan paikkamerkki 12"/>
          <p:cNvSpPr>
            <a:spLocks noGrp="1"/>
          </p:cNvSpPr>
          <p:nvPr>
            <p:ph type="pic" sz="quarter" idx="17" hasCustomPrompt="1"/>
          </p:nvPr>
        </p:nvSpPr>
        <p:spPr>
          <a:xfrm>
            <a:off x="8289977" y="1988840"/>
            <a:ext cx="1116553" cy="117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Kuva</a:t>
            </a:r>
          </a:p>
        </p:txBody>
      </p:sp>
      <p:sp>
        <p:nvSpPr>
          <p:cNvPr id="22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8289969" y="3207432"/>
            <a:ext cx="3314216" cy="2160000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/>
              <a:t>Lisää yhteystieto</a:t>
            </a:r>
          </a:p>
        </p:txBody>
      </p:sp>
      <p:sp>
        <p:nvSpPr>
          <p:cNvPr id="23" name="Suorakulmio 22"/>
          <p:cNvSpPr/>
          <p:nvPr userDrawn="1"/>
        </p:nvSpPr>
        <p:spPr>
          <a:xfrm>
            <a:off x="463215" y="5433609"/>
            <a:ext cx="4838546" cy="7489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4267" b="0">
                <a:solidFill>
                  <a:srgbClr val="FFFFFF"/>
                </a:solidFill>
                <a:latin typeface="Arial"/>
                <a:cs typeface="Arial"/>
              </a:rPr>
              <a:t>Ollaan yhteydessä!</a:t>
            </a:r>
            <a:endParaRPr lang="fi-FI" sz="2400" b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4" name="Tekstin paikkamerkki 3"/>
          <p:cNvSpPr>
            <a:spLocks noGrp="1"/>
          </p:cNvSpPr>
          <p:nvPr>
            <p:ph type="body" sz="quarter" idx="18"/>
          </p:nvPr>
        </p:nvSpPr>
        <p:spPr>
          <a:xfrm>
            <a:off x="5271913" y="5639121"/>
            <a:ext cx="6411579" cy="480947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Bef>
                <a:spcPts val="320"/>
              </a:spcBef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5" descr="feelback_logo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3" y="185028"/>
            <a:ext cx="789300" cy="721949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19"/>
          </p:nvPr>
        </p:nvSpPr>
        <p:spPr>
          <a:xfrm>
            <a:off x="217854" y="6356360"/>
            <a:ext cx="772367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fld id="{1505456E-9F82-4443-A87E-DDDCC7E10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7795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024743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307229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467" y="419102"/>
            <a:ext cx="8843108" cy="98583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15467" y="1550990"/>
            <a:ext cx="4321908" cy="4511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943" y="1550990"/>
            <a:ext cx="4321908" cy="4511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4387618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bg>
      <p:bgPr>
        <a:blipFill dpi="0"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3" descr="feelback_logo_simple_oranssi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63255" y="9"/>
            <a:ext cx="1428751" cy="1488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723664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33" b="1" i="0">
                <a:solidFill>
                  <a:srgbClr val="E88B1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17" y="1577340"/>
            <a:ext cx="530628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49" y="1577340"/>
            <a:ext cx="530628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147439" y="6377941"/>
            <a:ext cx="3903472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09919" y="6377941"/>
            <a:ext cx="28056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782815" y="6377941"/>
            <a:ext cx="28056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808049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1BA50D42-C9CD-4801-B293-61D1F53EC57E}" type="datetimeFigureOut">
              <a:rPr lang="de-DE" smtClean="0"/>
              <a:t>06.10.2021</a:t>
            </a:fld>
            <a:endParaRPr lang="de-DE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771673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535116"/>
            <a:ext cx="5386917" cy="63976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8173" indent="0">
              <a:buNone/>
              <a:defRPr sz="1800" b="1"/>
            </a:lvl2pPr>
            <a:lvl3pPr marL="816347" indent="0">
              <a:buNone/>
              <a:defRPr sz="1600" b="1"/>
            </a:lvl3pPr>
            <a:lvl4pPr marL="1224520" indent="0">
              <a:buNone/>
              <a:defRPr sz="1400" b="1"/>
            </a:lvl4pPr>
            <a:lvl5pPr marL="1632692" indent="0">
              <a:buNone/>
              <a:defRPr sz="1400" b="1"/>
            </a:lvl5pPr>
            <a:lvl6pPr marL="2040866" indent="0">
              <a:buNone/>
              <a:defRPr sz="1400" b="1"/>
            </a:lvl6pPr>
            <a:lvl7pPr marL="2449039" indent="0">
              <a:buNone/>
              <a:defRPr sz="1400" b="1"/>
            </a:lvl7pPr>
            <a:lvl8pPr marL="2857213" indent="0">
              <a:buNone/>
              <a:defRPr sz="1400" b="1"/>
            </a:lvl8pPr>
            <a:lvl9pPr marL="3265385" indent="0">
              <a:buNone/>
              <a:defRPr sz="14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369" y="1535116"/>
            <a:ext cx="5389033" cy="63976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8173" indent="0">
              <a:buNone/>
              <a:defRPr sz="1800" b="1"/>
            </a:lvl2pPr>
            <a:lvl3pPr marL="816347" indent="0">
              <a:buNone/>
              <a:defRPr sz="1600" b="1"/>
            </a:lvl3pPr>
            <a:lvl4pPr marL="1224520" indent="0">
              <a:buNone/>
              <a:defRPr sz="1400" b="1"/>
            </a:lvl4pPr>
            <a:lvl5pPr marL="1632692" indent="0">
              <a:buNone/>
              <a:defRPr sz="1400" b="1"/>
            </a:lvl5pPr>
            <a:lvl6pPr marL="2040866" indent="0">
              <a:buNone/>
              <a:defRPr sz="1400" b="1"/>
            </a:lvl6pPr>
            <a:lvl7pPr marL="2449039" indent="0">
              <a:buNone/>
              <a:defRPr sz="1400" b="1"/>
            </a:lvl7pPr>
            <a:lvl8pPr marL="2857213" indent="0">
              <a:buNone/>
              <a:defRPr sz="1400" b="1"/>
            </a:lvl8pPr>
            <a:lvl9pPr marL="3265385" indent="0">
              <a:buNone/>
              <a:defRPr sz="14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1BA50D42-C9CD-4801-B293-61D1F53EC57E}" type="datetimeFigureOut">
              <a:rPr lang="de-DE" smtClean="0"/>
              <a:t>06.10.2021</a:t>
            </a:fld>
            <a:endParaRPr lang="de-DE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00697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1BA50D42-C9CD-4801-B293-61D1F53EC57E}" type="datetimeFigureOut">
              <a:rPr lang="de-DE" smtClean="0"/>
              <a:t>06.10.2021</a:t>
            </a:fld>
            <a:endParaRPr lang="de-DE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71725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1BA50D42-C9CD-4801-B293-61D1F53EC57E}" type="datetimeFigureOut">
              <a:rPr lang="de-DE" smtClean="0"/>
              <a:t>06.10.2021</a:t>
            </a:fld>
            <a:endParaRPr lang="de-DE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340664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08173" indent="0">
              <a:buNone/>
              <a:defRPr sz="1100"/>
            </a:lvl2pPr>
            <a:lvl3pPr marL="816347" indent="0">
              <a:buNone/>
              <a:defRPr sz="900"/>
            </a:lvl3pPr>
            <a:lvl4pPr marL="1224520" indent="0">
              <a:buNone/>
              <a:defRPr sz="800"/>
            </a:lvl4pPr>
            <a:lvl5pPr marL="1632692" indent="0">
              <a:buNone/>
              <a:defRPr sz="800"/>
            </a:lvl5pPr>
            <a:lvl6pPr marL="2040866" indent="0">
              <a:buNone/>
              <a:defRPr sz="800"/>
            </a:lvl6pPr>
            <a:lvl7pPr marL="2449039" indent="0">
              <a:buNone/>
              <a:defRPr sz="800"/>
            </a:lvl7pPr>
            <a:lvl8pPr marL="2857213" indent="0">
              <a:buNone/>
              <a:defRPr sz="800"/>
            </a:lvl8pPr>
            <a:lvl9pPr marL="3265385" indent="0">
              <a:buNone/>
              <a:defRPr sz="8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1BA50D42-C9CD-4801-B293-61D1F53EC57E}" type="datetimeFigureOut">
              <a:rPr lang="de-DE" smtClean="0"/>
              <a:t>06.10.2021</a:t>
            </a:fld>
            <a:endParaRPr lang="de-DE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363622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08173" indent="0">
              <a:buNone/>
              <a:defRPr sz="2500"/>
            </a:lvl2pPr>
            <a:lvl3pPr marL="816347" indent="0">
              <a:buNone/>
              <a:defRPr sz="2200"/>
            </a:lvl3pPr>
            <a:lvl4pPr marL="1224520" indent="0">
              <a:buNone/>
              <a:defRPr sz="1800"/>
            </a:lvl4pPr>
            <a:lvl5pPr marL="1632692" indent="0">
              <a:buNone/>
              <a:defRPr sz="1800"/>
            </a:lvl5pPr>
            <a:lvl6pPr marL="2040866" indent="0">
              <a:buNone/>
              <a:defRPr sz="1800"/>
            </a:lvl6pPr>
            <a:lvl7pPr marL="2449039" indent="0">
              <a:buNone/>
              <a:defRPr sz="1800"/>
            </a:lvl7pPr>
            <a:lvl8pPr marL="2857213" indent="0">
              <a:buNone/>
              <a:defRPr sz="1800"/>
            </a:lvl8pPr>
            <a:lvl9pPr marL="3265385" indent="0">
              <a:buNone/>
              <a:defRPr sz="18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1"/>
          </a:xfrm>
        </p:spPr>
        <p:txBody>
          <a:bodyPr/>
          <a:lstStyle>
            <a:lvl1pPr marL="0" indent="0">
              <a:buNone/>
              <a:defRPr sz="1300"/>
            </a:lvl1pPr>
            <a:lvl2pPr marL="408173" indent="0">
              <a:buNone/>
              <a:defRPr sz="1100"/>
            </a:lvl2pPr>
            <a:lvl3pPr marL="816347" indent="0">
              <a:buNone/>
              <a:defRPr sz="900"/>
            </a:lvl3pPr>
            <a:lvl4pPr marL="1224520" indent="0">
              <a:buNone/>
              <a:defRPr sz="800"/>
            </a:lvl4pPr>
            <a:lvl5pPr marL="1632692" indent="0">
              <a:buNone/>
              <a:defRPr sz="800"/>
            </a:lvl5pPr>
            <a:lvl6pPr marL="2040866" indent="0">
              <a:buNone/>
              <a:defRPr sz="800"/>
            </a:lvl6pPr>
            <a:lvl7pPr marL="2449039" indent="0">
              <a:buNone/>
              <a:defRPr sz="800"/>
            </a:lvl7pPr>
            <a:lvl8pPr marL="2857213" indent="0">
              <a:buNone/>
              <a:defRPr sz="800"/>
            </a:lvl8pPr>
            <a:lvl9pPr marL="3265385" indent="0">
              <a:buNone/>
              <a:defRPr sz="8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1BA50D42-C9CD-4801-B293-61D1F53EC57E}" type="datetimeFigureOut">
              <a:rPr lang="de-DE" smtClean="0"/>
              <a:t>06.10.2021</a:t>
            </a:fld>
            <a:endParaRPr lang="de-DE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782132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81637" tIns="40819" rIns="81637" bIns="40819" rtlCol="0" anchor="ctr">
            <a:normAutofit/>
          </a:bodyPr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81637" tIns="40819" rIns="81637" bIns="40819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8" name="Picture 8" descr="feelback_logo_orange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550" y="274639"/>
            <a:ext cx="693239" cy="63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917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</p:sldLayoutIdLst>
  <p:transition/>
  <p:txStyles>
    <p:titleStyle>
      <a:lvl1pPr algn="ctr" defTabSz="408173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06131" indent="-306131" algn="l" defTabSz="408173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Arial"/>
          <a:ea typeface="+mn-ea"/>
          <a:cs typeface="Arial"/>
        </a:defRPr>
      </a:lvl1pPr>
      <a:lvl2pPr marL="663281" indent="-255109" algn="l" defTabSz="408173" rtl="0" eaLnBrk="1" latinLnBrk="0" hangingPunct="1">
        <a:spcBef>
          <a:spcPct val="20000"/>
        </a:spcBef>
        <a:buFont typeface="Arial"/>
        <a:buChar char="–"/>
        <a:defRPr sz="2500" kern="1200">
          <a:solidFill>
            <a:schemeClr val="tx1"/>
          </a:solidFill>
          <a:latin typeface="Arial"/>
          <a:ea typeface="+mn-ea"/>
          <a:cs typeface="Arial"/>
        </a:defRPr>
      </a:lvl2pPr>
      <a:lvl3pPr marL="1020433" indent="-204087" algn="l" defTabSz="408173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Arial"/>
          <a:ea typeface="+mn-ea"/>
          <a:cs typeface="Arial"/>
        </a:defRPr>
      </a:lvl3pPr>
      <a:lvl4pPr marL="1428606" indent="-204087" algn="l" defTabSz="408173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1836779" indent="-204087" algn="l" defTabSz="408173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244952" indent="-204087" algn="l" defTabSz="408173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126" indent="-204087" algn="l" defTabSz="408173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298" indent="-204087" algn="l" defTabSz="408173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472" indent="-204087" algn="l" defTabSz="408173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0817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73" algn="l" defTabSz="40817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47" algn="l" defTabSz="40817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20" algn="l" defTabSz="40817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692" algn="l" defTabSz="40817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866" algn="l" defTabSz="40817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039" algn="l" defTabSz="40817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213" algn="l" defTabSz="40817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385" algn="l" defTabSz="40817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 err="1"/>
              <a:t>Fourth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482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xStyles>
    <p:titleStyle>
      <a:lvl1pPr algn="l" defTabSz="609585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321592" algn="l" defTabSz="609585" rtl="0" eaLnBrk="1" latinLnBrk="0" hangingPunct="1">
        <a:spcBef>
          <a:spcPts val="1000"/>
        </a:spcBef>
        <a:buClr>
          <a:schemeClr val="tx1"/>
        </a:buClr>
        <a:buFont typeface="Wingdings" charset="2"/>
        <a:buChar char="§"/>
        <a:defRPr sz="1800" kern="800" spc="0">
          <a:solidFill>
            <a:schemeClr val="tx1"/>
          </a:solidFill>
          <a:latin typeface="Arial"/>
          <a:ea typeface="+mn-ea"/>
          <a:cs typeface="Arial"/>
        </a:defRPr>
      </a:lvl1pPr>
      <a:lvl2pPr marL="0" indent="321592" algn="l" defTabSz="609585" rtl="0" eaLnBrk="1" latinLnBrk="0" hangingPunct="1">
        <a:spcBef>
          <a:spcPts val="1000"/>
        </a:spcBef>
        <a:buClr>
          <a:schemeClr val="bg1"/>
        </a:buClr>
        <a:buFont typeface="Wingdings" charset="2"/>
        <a:buChar char="§"/>
        <a:defRPr sz="1800" kern="800" spc="0">
          <a:solidFill>
            <a:schemeClr val="tx1"/>
          </a:solidFill>
          <a:latin typeface="Arial"/>
          <a:ea typeface="+mn-ea"/>
          <a:cs typeface="Arial"/>
        </a:defRPr>
      </a:lvl2pPr>
      <a:lvl3pPr marL="0" indent="321592" algn="l" defTabSz="609585" rtl="0" eaLnBrk="1" latinLnBrk="0" hangingPunct="1">
        <a:spcBef>
          <a:spcPts val="1000"/>
        </a:spcBef>
        <a:buClr>
          <a:schemeClr val="tx1"/>
        </a:buClr>
        <a:buFont typeface="Wingdings" charset="2"/>
        <a:buChar char="§"/>
        <a:defRPr sz="1800" kern="800" spc="0">
          <a:solidFill>
            <a:schemeClr val="tx1"/>
          </a:solidFill>
          <a:latin typeface="Arial"/>
          <a:ea typeface="+mn-ea"/>
          <a:cs typeface="Arial"/>
        </a:defRPr>
      </a:lvl3pPr>
      <a:lvl4pPr marL="0" indent="321592" algn="l" defTabSz="609585" rtl="0" eaLnBrk="1" latinLnBrk="0" hangingPunct="1">
        <a:spcBef>
          <a:spcPts val="1000"/>
        </a:spcBef>
        <a:buClr>
          <a:schemeClr val="bg1"/>
        </a:buClr>
        <a:buFont typeface="Wingdings" charset="2"/>
        <a:buChar char="§"/>
        <a:defRPr sz="1800" kern="800" spc="0">
          <a:solidFill>
            <a:schemeClr val="tx1"/>
          </a:solidFill>
          <a:latin typeface="Arial"/>
          <a:ea typeface="+mn-ea"/>
          <a:cs typeface="Arial"/>
        </a:defRPr>
      </a:lvl4pPr>
      <a:lvl5pPr marL="0" indent="321592" algn="l" defTabSz="609585" rtl="0" eaLnBrk="1" latinLnBrk="0" hangingPunct="1">
        <a:spcBef>
          <a:spcPts val="1568"/>
        </a:spcBef>
        <a:buClr>
          <a:schemeClr val="accent6"/>
        </a:buClr>
        <a:buFont typeface="Wingdings" charset="2"/>
        <a:buChar char="§"/>
        <a:defRPr sz="1867" kern="800" spc="53">
          <a:solidFill>
            <a:schemeClr val="tx1"/>
          </a:solidFill>
          <a:latin typeface="Arial"/>
          <a:ea typeface="+mn-ea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666930B-1396-48C6-834E-8EA1DC40BD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96794" y="1138606"/>
            <a:ext cx="6191988" cy="5029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sz="4800" b="1"/>
              <a:t>Demoraportti</a:t>
            </a:r>
            <a:br>
              <a:rPr lang="fi-FI" sz="4800"/>
            </a:br>
            <a:r>
              <a:rPr lang="fi-FI" sz="4800"/>
              <a:t>/ </a:t>
            </a:r>
            <a:r>
              <a:rPr lang="fi-FI"/>
              <a:t>Henkilöstökysely</a:t>
            </a:r>
          </a:p>
          <a:p>
            <a:br>
              <a:rPr lang="fi-FI"/>
            </a:br>
            <a:br>
              <a:rPr lang="fi-FI"/>
            </a:br>
            <a:br>
              <a:rPr lang="fi-FI"/>
            </a:b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659808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Kaavio 5">
            <a:extLst>
              <a:ext uri="{FF2B5EF4-FFF2-40B4-BE49-F238E27FC236}">
                <a16:creationId xmlns:a16="http://schemas.microsoft.com/office/drawing/2014/main" id="{1CD23A6C-F9FB-47A4-8BFB-8114DF9B93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3499414"/>
              </p:ext>
            </p:extLst>
          </p:nvPr>
        </p:nvGraphicFramePr>
        <p:xfrm>
          <a:off x="0" y="1124744"/>
          <a:ext cx="875870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Kaavio 6">
            <a:extLst>
              <a:ext uri="{FF2B5EF4-FFF2-40B4-BE49-F238E27FC236}">
                <a16:creationId xmlns:a16="http://schemas.microsoft.com/office/drawing/2014/main" id="{1D33A46C-C67F-4D9B-8741-D68AF21871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329217"/>
              </p:ext>
            </p:extLst>
          </p:nvPr>
        </p:nvGraphicFramePr>
        <p:xfrm>
          <a:off x="8878035" y="1052736"/>
          <a:ext cx="2637721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Otsikko 3">
            <a:extLst>
              <a:ext uri="{FF2B5EF4-FFF2-40B4-BE49-F238E27FC236}">
                <a16:creationId xmlns:a16="http://schemas.microsoft.com/office/drawing/2014/main" id="{0A21015E-160A-48B6-A6F7-455281508958}"/>
              </a:ext>
            </a:extLst>
          </p:cNvPr>
          <p:cNvSpPr txBox="1"/>
          <p:nvPr/>
        </p:nvSpPr>
        <p:spPr>
          <a:xfrm>
            <a:off x="609600" y="274639"/>
            <a:ext cx="10972800" cy="70608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08173" rtl="0" eaLnBrk="1" latinLnBrk="0" hangingPunct="1">
              <a:spcBef>
                <a:spcPct val="0"/>
              </a:spcBef>
              <a:buNone/>
              <a:defRPr sz="39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ct val="0"/>
              </a:spcAft>
            </a:pPr>
            <a:r>
              <a:rPr lang="fi-FI" sz="3000"/>
              <a:t>Työyhteisön toimivuus</a:t>
            </a:r>
          </a:p>
        </p:txBody>
      </p:sp>
    </p:spTree>
    <p:extLst>
      <p:ext uri="{BB962C8B-B14F-4D97-AF65-F5344CB8AC3E}">
        <p14:creationId xmlns:p14="http://schemas.microsoft.com/office/powerpoint/2010/main" val="273118077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F15937-36C0-4CB5-AB28-EFC3D11BD0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7488" y="1628800"/>
            <a:ext cx="3672408" cy="4203084"/>
          </a:xfrm>
        </p:spPr>
        <p:txBody>
          <a:bodyPr>
            <a:normAutofit/>
          </a:bodyPr>
          <a:lstStyle/>
          <a:p>
            <a:r>
              <a:rPr lang="fi-FI" sz="5400"/>
              <a:t>OPTIO: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ED7C6FA-9D18-483E-8B32-13F72AC006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1864" y="1700808"/>
            <a:ext cx="6552728" cy="4203084"/>
          </a:xfrm>
        </p:spPr>
        <p:txBody>
          <a:bodyPr/>
          <a:lstStyle/>
          <a:p>
            <a:r>
              <a:rPr lang="fi-FI" sz="4400"/>
              <a:t>Vertailugraafit</a:t>
            </a:r>
            <a:endParaRPr lang="fi-FI" sz="5400"/>
          </a:p>
          <a:p>
            <a:r>
              <a:rPr lang="fi-FI" sz="2400" b="0"/>
              <a:t>(esim. yksikön tulos vs. kokonaistulos)</a:t>
            </a:r>
          </a:p>
        </p:txBody>
      </p:sp>
    </p:spTree>
    <p:extLst>
      <p:ext uri="{BB962C8B-B14F-4D97-AF65-F5344CB8AC3E}">
        <p14:creationId xmlns:p14="http://schemas.microsoft.com/office/powerpoint/2010/main" val="63889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 1">
            <a:extLst>
              <a:ext uri="{FF2B5EF4-FFF2-40B4-BE49-F238E27FC236}">
                <a16:creationId xmlns:a16="http://schemas.microsoft.com/office/drawing/2014/main" id="{5753B17D-00BD-4686-A285-C16F22FC72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9283804"/>
              </p:ext>
            </p:extLst>
          </p:nvPr>
        </p:nvGraphicFramePr>
        <p:xfrm>
          <a:off x="191344" y="332656"/>
          <a:ext cx="8712968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289719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 1">
            <a:extLst>
              <a:ext uri="{FF2B5EF4-FFF2-40B4-BE49-F238E27FC236}">
                <a16:creationId xmlns:a16="http://schemas.microsoft.com/office/drawing/2014/main" id="{5753B17D-00BD-4686-A285-C16F22FC72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3169701"/>
              </p:ext>
            </p:extLst>
          </p:nvPr>
        </p:nvGraphicFramePr>
        <p:xfrm>
          <a:off x="191344" y="332656"/>
          <a:ext cx="8712968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228483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 1">
            <a:extLst>
              <a:ext uri="{FF2B5EF4-FFF2-40B4-BE49-F238E27FC236}">
                <a16:creationId xmlns:a16="http://schemas.microsoft.com/office/drawing/2014/main" id="{5753B17D-00BD-4686-A285-C16F22FC72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1015438"/>
              </p:ext>
            </p:extLst>
          </p:nvPr>
        </p:nvGraphicFramePr>
        <p:xfrm>
          <a:off x="191344" y="332656"/>
          <a:ext cx="871296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Kaavio 4">
            <a:extLst>
              <a:ext uri="{FF2B5EF4-FFF2-40B4-BE49-F238E27FC236}">
                <a16:creationId xmlns:a16="http://schemas.microsoft.com/office/drawing/2014/main" id="{9EBEDB78-CC08-492B-8113-AB75CCEB02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4621248"/>
              </p:ext>
            </p:extLst>
          </p:nvPr>
        </p:nvGraphicFramePr>
        <p:xfrm>
          <a:off x="191344" y="4005064"/>
          <a:ext cx="8712968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2569534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 1">
            <a:extLst>
              <a:ext uri="{FF2B5EF4-FFF2-40B4-BE49-F238E27FC236}">
                <a16:creationId xmlns:a16="http://schemas.microsoft.com/office/drawing/2014/main" id="{5753B17D-00BD-4686-A285-C16F22FC72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4103471"/>
              </p:ext>
            </p:extLst>
          </p:nvPr>
        </p:nvGraphicFramePr>
        <p:xfrm>
          <a:off x="191344" y="116632"/>
          <a:ext cx="8712968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Kaavio 4">
            <a:extLst>
              <a:ext uri="{FF2B5EF4-FFF2-40B4-BE49-F238E27FC236}">
                <a16:creationId xmlns:a16="http://schemas.microsoft.com/office/drawing/2014/main" id="{9EBEDB78-CC08-492B-8113-AB75CCEB02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6164044"/>
              </p:ext>
            </p:extLst>
          </p:nvPr>
        </p:nvGraphicFramePr>
        <p:xfrm>
          <a:off x="191344" y="2276872"/>
          <a:ext cx="8712968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7155681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C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uora yhdysviiva 1">
            <a:extLst>
              <a:ext uri="{FF2B5EF4-FFF2-40B4-BE49-F238E27FC236}">
                <a16:creationId xmlns:a16="http://schemas.microsoft.com/office/drawing/2014/main" id="{7FE3F3B2-66B8-4E5A-98E8-597406680688}"/>
              </a:ext>
            </a:extLst>
          </p:cNvPr>
          <p:cNvCxnSpPr/>
          <p:nvPr/>
        </p:nvCxnSpPr>
        <p:spPr>
          <a:xfrm>
            <a:off x="641686" y="1024887"/>
            <a:ext cx="10741025" cy="0"/>
          </a:xfrm>
          <a:prstGeom prst="line">
            <a:avLst/>
          </a:prstGeom>
          <a:ln>
            <a:solidFill>
              <a:srgbClr val="F39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2">
            <a:extLst>
              <a:ext uri="{FF2B5EF4-FFF2-40B4-BE49-F238E27FC236}">
                <a16:creationId xmlns:a16="http://schemas.microsoft.com/office/drawing/2014/main" id="{E42BC23A-3536-4C39-9938-74635B052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46" y="1772816"/>
            <a:ext cx="4968552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fi-FI" altLang="fi-FI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Kuopio</a:t>
            </a:r>
            <a:endParaRPr kumimoji="0" lang="fi-FI" altLang="fi-FI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fi-FI" altLang="fi-FI" sz="14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Puistokatu 14-16, 3.krs, 70110 Kuopio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i-FI" altLang="fi-FI" sz="14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fi-FI" altLang="fi-FI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Lappeenranta</a:t>
            </a:r>
            <a:endParaRPr kumimoji="0" lang="fi-FI" altLang="fi-FI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fi-FI" altLang="fi-FI" sz="140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Lauritsalantie 1, PL 164, 53101 Lappeenranta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i-FI" altLang="fi-FI" sz="14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fi-FI" altLang="fi-FI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Tampere</a:t>
            </a:r>
            <a:endParaRPr kumimoji="0" lang="fi-FI" altLang="fi-FI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fi-FI" altLang="fi-FI" sz="140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Hämeenkatu 14 C, 33100 Tampere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i-FI" altLang="fi-FI" sz="14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fi-FI" altLang="fi-FI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Helsinki</a:t>
            </a:r>
            <a:endParaRPr kumimoji="0" lang="fi-FI" altLang="fi-FI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fi-FI" altLang="fi-FI" sz="14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Pieni Roobertinkatu 9, 00130 Helsinki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i-FI" altLang="fi-FI" sz="14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i-FI" altLang="fi-FI" sz="14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fi-FI" altLang="fi-FI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www.feelback.com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fi-FI" altLang="fi-FI" sz="18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puh. 0207 433 980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fi-FI" altLang="fi-FI" sz="18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sales@feelback.com, info@feelback.com</a:t>
            </a:r>
            <a:endParaRPr kumimoji="0" lang="fi-FI" altLang="ko-KR" sz="16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34" charset="-127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5" name="Kuva 4" descr="&lt;&lt;&lt;&lt;&lt;&lt;&lt;&lt;&lt;&lt;&lt;&lt;&lt;&lt;&lt;&lt;&lt;&lt;&lt;&lt;&lt;&lt;&lt;&lt;&lt;&lt;&lt;&lt;&lt;&lt;&lt;&lt;&lt;&lt;&lt;&lt;&lt;&lt;&lt;&lt;&lt;&lt;&lt;&lt;&lt;&lt;&lt;&lt;&lt;&lt;&lt;&lt;&lt;&lt;&lt;&lt;&lt;&lt;&lt;&lt;&lt;&lt;">
            <a:extLst>
              <a:ext uri="{FF2B5EF4-FFF2-40B4-BE49-F238E27FC236}">
                <a16:creationId xmlns:a16="http://schemas.microsoft.com/office/drawing/2014/main" id="{09012E8D-2DE8-4DF6-91DE-7F49A1D40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016" y="1151294"/>
            <a:ext cx="4569502" cy="550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4892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uorakulmio 27"/>
          <p:cNvSpPr/>
          <p:nvPr/>
        </p:nvSpPr>
        <p:spPr>
          <a:xfrm>
            <a:off x="4651604" y="3778851"/>
            <a:ext cx="6336704" cy="868319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i-FI" sz="2400" b="0" i="0" u="none" strike="noStrike" kern="1200" cap="none" spc="0" normalizeH="0" baseline="0" noProof="0" err="1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Suorakulmio 25"/>
          <p:cNvSpPr/>
          <p:nvPr/>
        </p:nvSpPr>
        <p:spPr>
          <a:xfrm>
            <a:off x="4655840" y="4941168"/>
            <a:ext cx="6336704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i-FI" sz="2400" b="0" i="0" u="none" strike="noStrike" kern="1200" cap="none" spc="0" normalizeH="0" baseline="0" noProof="0" err="1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Suorakulmio 24"/>
          <p:cNvSpPr/>
          <p:nvPr/>
        </p:nvSpPr>
        <p:spPr>
          <a:xfrm>
            <a:off x="4651604" y="2624321"/>
            <a:ext cx="6336704" cy="868319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i-FI" sz="2400" b="0" i="0" u="none" strike="noStrike" kern="1200" cap="none" spc="0" normalizeH="0" baseline="0" noProof="0" err="1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uorakulmio 3"/>
          <p:cNvSpPr/>
          <p:nvPr/>
        </p:nvSpPr>
        <p:spPr>
          <a:xfrm>
            <a:off x="4651604" y="1477479"/>
            <a:ext cx="6336704" cy="868319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i-FI" sz="2400" b="0" i="0" u="none" strike="noStrike" kern="1200" cap="none" spc="0" normalizeH="0" baseline="0" noProof="0" err="1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Nuoli: Viisikulmio 2"/>
          <p:cNvSpPr/>
          <p:nvPr/>
        </p:nvSpPr>
        <p:spPr>
          <a:xfrm>
            <a:off x="715165" y="1477479"/>
            <a:ext cx="3648405" cy="864096"/>
          </a:xfrm>
          <a:prstGeom prst="homePlate">
            <a:avLst/>
          </a:prstGeom>
          <a:solidFill>
            <a:srgbClr val="FF99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i-FI" sz="1800" b="0" i="0" u="none" strike="noStrike" kern="1200" cap="none" spc="0" normalizeH="0" baseline="0" noProof="0" err="1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kstiruutu 1"/>
          <p:cNvSpPr txBox="1"/>
          <p:nvPr/>
        </p:nvSpPr>
        <p:spPr>
          <a:xfrm>
            <a:off x="811176" y="1724861"/>
            <a:ext cx="2784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AJANKOHTA</a:t>
            </a:r>
          </a:p>
        </p:txBody>
      </p:sp>
      <p:sp>
        <p:nvSpPr>
          <p:cNvPr id="12" name="Tekstiruutu 11"/>
          <p:cNvSpPr txBox="1"/>
          <p:nvPr/>
        </p:nvSpPr>
        <p:spPr>
          <a:xfrm>
            <a:off x="4750817" y="1629807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fi-FI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Lokakuu 2021</a:t>
            </a:r>
          </a:p>
        </p:txBody>
      </p:sp>
      <p:sp>
        <p:nvSpPr>
          <p:cNvPr id="13" name="Nuoli: Viisikulmio 12"/>
          <p:cNvSpPr/>
          <p:nvPr/>
        </p:nvSpPr>
        <p:spPr>
          <a:xfrm>
            <a:off x="715165" y="2624321"/>
            <a:ext cx="3648405" cy="864096"/>
          </a:xfrm>
          <a:prstGeom prst="homePlate">
            <a:avLst/>
          </a:prstGeom>
          <a:solidFill>
            <a:srgbClr val="FF99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i-FI" sz="1800" b="0" i="0" u="none" strike="noStrike" kern="1200" cap="none" spc="0" normalizeH="0" baseline="0" noProof="0" err="1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kstiruutu 13"/>
          <p:cNvSpPr txBox="1"/>
          <p:nvPr/>
        </p:nvSpPr>
        <p:spPr>
          <a:xfrm>
            <a:off x="821300" y="2871703"/>
            <a:ext cx="2784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TIEDONKERUU</a:t>
            </a:r>
          </a:p>
        </p:txBody>
      </p:sp>
      <p:sp>
        <p:nvSpPr>
          <p:cNvPr id="15" name="Tekstiruutu 14"/>
          <p:cNvSpPr txBox="1"/>
          <p:nvPr/>
        </p:nvSpPr>
        <p:spPr>
          <a:xfrm>
            <a:off x="4750817" y="2763981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fi-FI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Web-kysely</a:t>
            </a: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Nuoli: Viisikulmio 15"/>
          <p:cNvSpPr/>
          <p:nvPr/>
        </p:nvSpPr>
        <p:spPr>
          <a:xfrm>
            <a:off x="719401" y="4936945"/>
            <a:ext cx="3648405" cy="864096"/>
          </a:xfrm>
          <a:prstGeom prst="homePlate">
            <a:avLst/>
          </a:prstGeom>
          <a:solidFill>
            <a:srgbClr val="FF99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i-FI" sz="1800" b="0" i="0" u="none" strike="noStrike" kern="1200" cap="none" spc="0" normalizeH="0" baseline="0" noProof="0" err="1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kstiruutu 16"/>
          <p:cNvSpPr txBox="1"/>
          <p:nvPr/>
        </p:nvSpPr>
        <p:spPr>
          <a:xfrm>
            <a:off x="815411" y="5184327"/>
            <a:ext cx="3015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VASTAUSMÄÄRÄ</a:t>
            </a:r>
          </a:p>
        </p:txBody>
      </p:sp>
      <p:sp>
        <p:nvSpPr>
          <p:cNvPr id="18" name="Tekstiruutu 17"/>
          <p:cNvSpPr txBox="1"/>
          <p:nvPr/>
        </p:nvSpPr>
        <p:spPr>
          <a:xfrm>
            <a:off x="4747614" y="5066847"/>
            <a:ext cx="6240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fi-FI" sz="3200" b="0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2539</a:t>
            </a:r>
            <a:r>
              <a:rPr kumimoji="0" lang="fi-FI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kpl </a:t>
            </a:r>
            <a:r>
              <a:rPr kumimoji="0" lang="fi-FI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fi-FI" sz="2800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65%</a:t>
            </a:r>
            <a:endParaRPr lang="fi-FI" sz="2800">
              <a:solidFill>
                <a:prstClr val="black">
                  <a:lumMod val="65000"/>
                  <a:lumOff val="3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22" name="Nuoli: Viisikulmio 21"/>
          <p:cNvSpPr/>
          <p:nvPr/>
        </p:nvSpPr>
        <p:spPr>
          <a:xfrm>
            <a:off x="693739" y="3772658"/>
            <a:ext cx="3648405" cy="864096"/>
          </a:xfrm>
          <a:prstGeom prst="homePlate">
            <a:avLst/>
          </a:prstGeom>
          <a:solidFill>
            <a:srgbClr val="FF99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i-FI" sz="1800" b="0" i="0" u="none" strike="noStrike" kern="1200" cap="none" spc="0" normalizeH="0" baseline="0" noProof="0" err="1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kstiruutu 22"/>
          <p:cNvSpPr txBox="1"/>
          <p:nvPr/>
        </p:nvSpPr>
        <p:spPr>
          <a:xfrm>
            <a:off x="789749" y="3865330"/>
            <a:ext cx="3015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KOHDEJOUKKO JA KÄYTETTY REKISTERI</a:t>
            </a:r>
          </a:p>
        </p:txBody>
      </p:sp>
      <p:sp>
        <p:nvSpPr>
          <p:cNvPr id="24" name="Tekstiruutu 23"/>
          <p:cNvSpPr txBox="1"/>
          <p:nvPr/>
        </p:nvSpPr>
        <p:spPr>
          <a:xfrm>
            <a:off x="4729114" y="3924052"/>
            <a:ext cx="5923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fi-FI" sz="2400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</a:rPr>
              <a:t>Yrityksen koko henkilöstö</a:t>
            </a:r>
          </a:p>
        </p:txBody>
      </p:sp>
      <p:sp>
        <p:nvSpPr>
          <p:cNvPr id="30" name="Otsikko 3">
            <a:extLst>
              <a:ext uri="{FF2B5EF4-FFF2-40B4-BE49-F238E27FC236}">
                <a16:creationId xmlns:a16="http://schemas.microsoft.com/office/drawing/2014/main" id="{F7ED56B2-ABC1-4491-9256-152E955C2D8A}"/>
              </a:ext>
            </a:extLst>
          </p:cNvPr>
          <p:cNvSpPr txBox="1"/>
          <p:nvPr/>
        </p:nvSpPr>
        <p:spPr>
          <a:xfrm>
            <a:off x="609600" y="274639"/>
            <a:ext cx="10972800" cy="67705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08173" rtl="0" eaLnBrk="1" latinLnBrk="0" hangingPunct="1">
              <a:spcBef>
                <a:spcPct val="0"/>
              </a:spcBef>
              <a:buNone/>
              <a:defRPr sz="39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ct val="0"/>
              </a:spcAft>
            </a:pPr>
            <a:r>
              <a:rPr lang="fi-FI" sz="3200"/>
              <a:t>Toteutus ja taustatietoja</a:t>
            </a:r>
          </a:p>
        </p:txBody>
      </p:sp>
    </p:spTree>
    <p:extLst>
      <p:ext uri="{BB962C8B-B14F-4D97-AF65-F5344CB8AC3E}">
        <p14:creationId xmlns:p14="http://schemas.microsoft.com/office/powerpoint/2010/main" val="26392072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3">
            <a:extLst>
              <a:ext uri="{FF2B5EF4-FFF2-40B4-BE49-F238E27FC236}">
                <a16:creationId xmlns:a16="http://schemas.microsoft.com/office/drawing/2014/main" id="{2319FA18-67FD-44AE-BA34-9CCA1CB28DE4}"/>
              </a:ext>
            </a:extLst>
          </p:cNvPr>
          <p:cNvSpPr txBox="1"/>
          <p:nvPr/>
        </p:nvSpPr>
        <p:spPr>
          <a:xfrm>
            <a:off x="609600" y="274639"/>
            <a:ext cx="10972800" cy="67705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08173" rtl="0" eaLnBrk="1" latinLnBrk="0" hangingPunct="1">
              <a:spcBef>
                <a:spcPct val="0"/>
              </a:spcBef>
              <a:buNone/>
              <a:defRPr sz="39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ct val="0"/>
              </a:spcAft>
            </a:pPr>
            <a:r>
              <a:rPr lang="fi-FI" sz="3200"/>
              <a:t>Tulosten tulkintaa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7797B786-71BE-4A67-B192-73010C62665F}"/>
              </a:ext>
            </a:extLst>
          </p:cNvPr>
          <p:cNvSpPr txBox="1"/>
          <p:nvPr/>
        </p:nvSpPr>
        <p:spPr>
          <a:xfrm>
            <a:off x="3143672" y="1661445"/>
            <a:ext cx="8568952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400"/>
              <a:t>5,0 tai yli &gt; Erinomainen taso</a:t>
            </a:r>
            <a:br>
              <a:rPr lang="fi-FI" sz="1400"/>
            </a:br>
            <a:r>
              <a:rPr lang="fi-FI" sz="1400"/>
              <a:t>4,2 - 4,9 &gt; Hyvä taso</a:t>
            </a:r>
            <a:br>
              <a:rPr lang="fi-FI" sz="1400"/>
            </a:br>
            <a:r>
              <a:rPr lang="fi-FI" sz="1400"/>
              <a:t>3,5 - 4,1 &gt; Tyydyttävä taso</a:t>
            </a:r>
            <a:br>
              <a:rPr lang="fi-FI" sz="1400"/>
            </a:br>
            <a:r>
              <a:rPr lang="fi-FI" sz="1400"/>
              <a:t>Alle 3,5 &gt; Kehittämistarpeita</a:t>
            </a:r>
          </a:p>
          <a:p>
            <a:endParaRPr lang="fi-FI" sz="1400"/>
          </a:p>
          <a:p>
            <a:endParaRPr lang="fi-FI" sz="1400"/>
          </a:p>
          <a:p>
            <a:r>
              <a:rPr lang="fi-FI" sz="1400"/>
              <a:t>Jos jakauma on tiiviissä kasassa, vastaajilla on suhteellisen yhtenäinen käsitys arvioitavasta toiminnasta.</a:t>
            </a:r>
            <a:br>
              <a:rPr lang="fi-FI" sz="1400"/>
            </a:br>
            <a:r>
              <a:rPr lang="fi-FI" sz="1400"/>
              <a:t>Jos arviot ovat hajallaan, toiminta vaihtelee riippuen henkilöstä ja tilanteesta.</a:t>
            </a:r>
            <a:br>
              <a:rPr lang="fi-FI" sz="1400"/>
            </a:br>
            <a:r>
              <a:rPr lang="fi-FI" sz="1400"/>
              <a:t>Jos arviot ovat asteikon ääripäissä, toiminta on hyvin kaksijakoista.</a:t>
            </a:r>
            <a:br>
              <a:rPr lang="fi-FI" sz="1400"/>
            </a:br>
            <a:br>
              <a:rPr lang="fi-FI" sz="1400"/>
            </a:br>
            <a:endParaRPr lang="fi-FI" sz="1400"/>
          </a:p>
          <a:p>
            <a:r>
              <a:rPr lang="fi-FI" sz="1400" b="1"/>
              <a:t>(Employee Net Promoter Score)</a:t>
            </a:r>
          </a:p>
          <a:p>
            <a:r>
              <a:rPr lang="fi-FI" sz="1400"/>
              <a:t>Tuloksissa esitetään sekä indeksi että vastausten jakaantuminen (Suosittelijat, Neutraalit, Arvostelijat).</a:t>
            </a:r>
          </a:p>
          <a:p>
            <a:r>
              <a:rPr lang="fi-FI" sz="1400"/>
              <a:t>Indeksi lasketaan vähentämällä Suosittelijoiden prosenttiosuudesta Arvostelijoiden prosenttiosuus.</a:t>
            </a:r>
          </a:p>
          <a:p>
            <a:r>
              <a:rPr lang="fi-FI" sz="1400"/>
              <a:t>Indeksi voi olla välillä -100 … +100. </a:t>
            </a:r>
          </a:p>
        </p:txBody>
      </p:sp>
      <p:sp>
        <p:nvSpPr>
          <p:cNvPr id="7" name="Nuoli: Viisikulmio 6">
            <a:extLst>
              <a:ext uri="{FF2B5EF4-FFF2-40B4-BE49-F238E27FC236}">
                <a16:creationId xmlns:a16="http://schemas.microsoft.com/office/drawing/2014/main" id="{5BD4FA6E-9F2F-44E8-88C6-F11FE6036BC1}"/>
              </a:ext>
            </a:extLst>
          </p:cNvPr>
          <p:cNvSpPr/>
          <p:nvPr/>
        </p:nvSpPr>
        <p:spPr>
          <a:xfrm>
            <a:off x="715165" y="1842168"/>
            <a:ext cx="2212483" cy="511361"/>
          </a:xfrm>
          <a:prstGeom prst="homePlate">
            <a:avLst/>
          </a:prstGeom>
          <a:solidFill>
            <a:srgbClr val="FF99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i-FI" sz="1800" b="0" i="0" u="none" strike="noStrike" kern="1200" cap="none" spc="0" normalizeH="0" baseline="0" noProof="0" err="1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BAB2AD4F-978B-4039-9983-E1A730EC63AC}"/>
              </a:ext>
            </a:extLst>
          </p:cNvPr>
          <p:cNvSpPr txBox="1"/>
          <p:nvPr/>
        </p:nvSpPr>
        <p:spPr>
          <a:xfrm>
            <a:off x="715164" y="1942760"/>
            <a:ext cx="23564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KESKIARVOT</a:t>
            </a:r>
          </a:p>
        </p:txBody>
      </p:sp>
      <p:sp>
        <p:nvSpPr>
          <p:cNvPr id="9" name="Nuoli: Viisikulmio 8">
            <a:extLst>
              <a:ext uri="{FF2B5EF4-FFF2-40B4-BE49-F238E27FC236}">
                <a16:creationId xmlns:a16="http://schemas.microsoft.com/office/drawing/2014/main" id="{43BCFDBB-63C9-4900-A8A7-9404A3D31541}"/>
              </a:ext>
            </a:extLst>
          </p:cNvPr>
          <p:cNvSpPr/>
          <p:nvPr/>
        </p:nvSpPr>
        <p:spPr>
          <a:xfrm>
            <a:off x="715165" y="3067760"/>
            <a:ext cx="2212483" cy="511361"/>
          </a:xfrm>
          <a:prstGeom prst="homePlate">
            <a:avLst/>
          </a:prstGeom>
          <a:solidFill>
            <a:srgbClr val="FF99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i-FI" sz="1800" b="0" i="0" u="none" strike="noStrike" kern="1200" cap="none" spc="0" normalizeH="0" baseline="0" noProof="0" err="1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738A2CE6-84BA-4E93-8A31-74DA9CCF20CA}"/>
              </a:ext>
            </a:extLst>
          </p:cNvPr>
          <p:cNvSpPr txBox="1"/>
          <p:nvPr/>
        </p:nvSpPr>
        <p:spPr>
          <a:xfrm>
            <a:off x="715164" y="3169551"/>
            <a:ext cx="23564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fi-FI" sz="1400">
                <a:solidFill>
                  <a:prstClr val="white"/>
                </a:solidFill>
                <a:cs typeface="Arial" panose="020B0604020202020204" pitchFamily="34" charset="0"/>
              </a:rPr>
              <a:t>PROSENTTIJAKAUMAT</a:t>
            </a:r>
            <a:endParaRPr kumimoji="0" lang="fi-FI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Nuoli: Viisikulmio 11">
            <a:extLst>
              <a:ext uri="{FF2B5EF4-FFF2-40B4-BE49-F238E27FC236}">
                <a16:creationId xmlns:a16="http://schemas.microsoft.com/office/drawing/2014/main" id="{33886BC4-9E7B-4464-9F3F-B82B8A19755D}"/>
              </a:ext>
            </a:extLst>
          </p:cNvPr>
          <p:cNvSpPr/>
          <p:nvPr/>
        </p:nvSpPr>
        <p:spPr>
          <a:xfrm>
            <a:off x="726991" y="4293350"/>
            <a:ext cx="2212483" cy="511361"/>
          </a:xfrm>
          <a:prstGeom prst="homePlate">
            <a:avLst/>
          </a:prstGeom>
          <a:solidFill>
            <a:srgbClr val="FF99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i-FI" sz="1800" b="0" i="0" u="none" strike="noStrike" kern="1200" cap="none" spc="0" normalizeH="0" baseline="0" noProof="0" err="1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A52BD63-C9AA-41FD-BCD9-83DB0F76E090}"/>
              </a:ext>
            </a:extLst>
          </p:cNvPr>
          <p:cNvSpPr txBox="1"/>
          <p:nvPr/>
        </p:nvSpPr>
        <p:spPr>
          <a:xfrm>
            <a:off x="726990" y="4393942"/>
            <a:ext cx="23564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fi-FI" sz="14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eNPS-INDEKSI</a:t>
            </a:r>
          </a:p>
        </p:txBody>
      </p:sp>
    </p:spTree>
    <p:extLst>
      <p:ext uri="{BB962C8B-B14F-4D97-AF65-F5344CB8AC3E}">
        <p14:creationId xmlns:p14="http://schemas.microsoft.com/office/powerpoint/2010/main" val="407750671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Kaavio 11">
            <a:extLst>
              <a:ext uri="{FF2B5EF4-FFF2-40B4-BE49-F238E27FC236}">
                <a16:creationId xmlns:a16="http://schemas.microsoft.com/office/drawing/2014/main" id="{08747B1E-72E8-4048-87E9-DE8F9C9115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8737012"/>
              </p:ext>
            </p:extLst>
          </p:nvPr>
        </p:nvGraphicFramePr>
        <p:xfrm>
          <a:off x="7608168" y="188639"/>
          <a:ext cx="3024336" cy="5256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Kaavio 4">
            <a:extLst>
              <a:ext uri="{FF2B5EF4-FFF2-40B4-BE49-F238E27FC236}">
                <a16:creationId xmlns:a16="http://schemas.microsoft.com/office/drawing/2014/main" id="{2AC24FB6-05BF-45F0-8B67-A35AC5E179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4299705"/>
              </p:ext>
            </p:extLst>
          </p:nvPr>
        </p:nvGraphicFramePr>
        <p:xfrm>
          <a:off x="695400" y="188638"/>
          <a:ext cx="6552728" cy="5832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5447523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Kaavio 8">
            <a:extLst>
              <a:ext uri="{FF2B5EF4-FFF2-40B4-BE49-F238E27FC236}">
                <a16:creationId xmlns:a16="http://schemas.microsoft.com/office/drawing/2014/main" id="{67EE0BEF-487F-400A-86E1-E36F186D71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6695478"/>
              </p:ext>
            </p:extLst>
          </p:nvPr>
        </p:nvGraphicFramePr>
        <p:xfrm>
          <a:off x="5591944" y="188639"/>
          <a:ext cx="4608512" cy="3384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kstiruutu 9">
            <a:extLst>
              <a:ext uri="{FF2B5EF4-FFF2-40B4-BE49-F238E27FC236}">
                <a16:creationId xmlns:a16="http://schemas.microsoft.com/office/drawing/2014/main" id="{3EFF4088-6457-41BF-95D9-CD04E36FF73A}"/>
              </a:ext>
            </a:extLst>
          </p:cNvPr>
          <p:cNvSpPr txBox="1"/>
          <p:nvPr/>
        </p:nvSpPr>
        <p:spPr>
          <a:xfrm>
            <a:off x="983450" y="188639"/>
            <a:ext cx="17411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err="1"/>
              <a:t>eNPS-indeksi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27CE88CE-E869-4041-8B2B-B3C363594126}"/>
              </a:ext>
            </a:extLst>
          </p:cNvPr>
          <p:cNvSpPr txBox="1"/>
          <p:nvPr/>
        </p:nvSpPr>
        <p:spPr>
          <a:xfrm>
            <a:off x="983450" y="4221088"/>
            <a:ext cx="1061489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800" b="1"/>
              <a:t>(Employee Net Promoter Score)</a:t>
            </a:r>
          </a:p>
          <a:p>
            <a:r>
              <a:rPr lang="fi-FI" sz="1800"/>
              <a:t>Tuloksissa esitetään sekä indeksi että vastausten jakaantuminen (Suosittelijat, Neutraalit, Arvostelijat).</a:t>
            </a:r>
          </a:p>
          <a:p>
            <a:r>
              <a:rPr lang="fi-FI" sz="1800"/>
              <a:t>Indeksi lasketaan vähentämällä Suosittelijoiden prosenttiosuudesta Arvostelijoiden prosenttiosuus.</a:t>
            </a:r>
          </a:p>
          <a:p>
            <a:r>
              <a:rPr lang="fi-FI" sz="1800"/>
              <a:t>Indeksi voi olla välillä -100 … +100. </a:t>
            </a:r>
          </a:p>
          <a:p>
            <a:endParaRPr lang="fi-FI"/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4CAC028E-4E5D-4BB3-9B9A-460D3CF25CB1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983797" y="1052736"/>
            <a:ext cx="19050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56232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Kaavio 4">
            <a:extLst>
              <a:ext uri="{FF2B5EF4-FFF2-40B4-BE49-F238E27FC236}">
                <a16:creationId xmlns:a16="http://schemas.microsoft.com/office/drawing/2014/main" id="{FFA7D4D7-73CC-4F11-A9FD-0F44D2A8A9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2018484"/>
              </p:ext>
            </p:extLst>
          </p:nvPr>
        </p:nvGraphicFramePr>
        <p:xfrm>
          <a:off x="191343" y="1417639"/>
          <a:ext cx="8856985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Kaavio 5">
            <a:extLst>
              <a:ext uri="{FF2B5EF4-FFF2-40B4-BE49-F238E27FC236}">
                <a16:creationId xmlns:a16="http://schemas.microsoft.com/office/drawing/2014/main" id="{2C4C554E-FD28-48EB-9B36-D72E9F6509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1040479"/>
              </p:ext>
            </p:extLst>
          </p:nvPr>
        </p:nvGraphicFramePr>
        <p:xfrm>
          <a:off x="8976320" y="1196751"/>
          <a:ext cx="2670313" cy="5386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Otsikko 3">
            <a:extLst>
              <a:ext uri="{FF2B5EF4-FFF2-40B4-BE49-F238E27FC236}">
                <a16:creationId xmlns:a16="http://schemas.microsoft.com/office/drawing/2014/main" id="{5C303276-3105-404C-9151-B3DB19E28785}"/>
              </a:ext>
            </a:extLst>
          </p:cNvPr>
          <p:cNvSpPr txBox="1"/>
          <p:nvPr/>
        </p:nvSpPr>
        <p:spPr>
          <a:xfrm>
            <a:off x="609600" y="274639"/>
            <a:ext cx="10972800" cy="70608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08173" rtl="0" eaLnBrk="1" latinLnBrk="0" hangingPunct="1">
              <a:spcBef>
                <a:spcPct val="0"/>
              </a:spcBef>
              <a:buNone/>
              <a:defRPr sz="39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ct val="0"/>
              </a:spcAft>
            </a:pPr>
            <a:r>
              <a:rPr lang="fi-FI" sz="3000"/>
              <a:t>Lähiesihenkilön johtaminen</a:t>
            </a:r>
          </a:p>
        </p:txBody>
      </p:sp>
    </p:spTree>
    <p:extLst>
      <p:ext uri="{BB962C8B-B14F-4D97-AF65-F5344CB8AC3E}">
        <p14:creationId xmlns:p14="http://schemas.microsoft.com/office/powerpoint/2010/main" val="171514142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Kaavio 3">
            <a:extLst>
              <a:ext uri="{FF2B5EF4-FFF2-40B4-BE49-F238E27FC236}">
                <a16:creationId xmlns:a16="http://schemas.microsoft.com/office/drawing/2014/main" id="{C11C88D3-F989-41FB-93E1-51ACFF3BAF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0918060"/>
              </p:ext>
            </p:extLst>
          </p:nvPr>
        </p:nvGraphicFramePr>
        <p:xfrm>
          <a:off x="21051" y="980728"/>
          <a:ext cx="8856985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Kaavio 4">
            <a:extLst>
              <a:ext uri="{FF2B5EF4-FFF2-40B4-BE49-F238E27FC236}">
                <a16:creationId xmlns:a16="http://schemas.microsoft.com/office/drawing/2014/main" id="{831D47E4-124A-48B4-9C5D-0312C3A89E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0858147"/>
              </p:ext>
            </p:extLst>
          </p:nvPr>
        </p:nvGraphicFramePr>
        <p:xfrm>
          <a:off x="8845444" y="855566"/>
          <a:ext cx="2670313" cy="5165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Otsikko 3">
            <a:extLst>
              <a:ext uri="{FF2B5EF4-FFF2-40B4-BE49-F238E27FC236}">
                <a16:creationId xmlns:a16="http://schemas.microsoft.com/office/drawing/2014/main" id="{A32D1A5B-FDF0-4A58-BF3D-1AD03213D313}"/>
              </a:ext>
            </a:extLst>
          </p:cNvPr>
          <p:cNvSpPr txBox="1"/>
          <p:nvPr/>
        </p:nvSpPr>
        <p:spPr>
          <a:xfrm>
            <a:off x="609600" y="274639"/>
            <a:ext cx="10972800" cy="70608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08173" rtl="0" eaLnBrk="1" latinLnBrk="0" hangingPunct="1">
              <a:spcBef>
                <a:spcPct val="0"/>
              </a:spcBef>
              <a:buNone/>
              <a:defRPr sz="39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ct val="0"/>
              </a:spcAft>
            </a:pPr>
            <a:r>
              <a:rPr lang="fi-FI" sz="3000"/>
              <a:t>Motivaatio</a:t>
            </a:r>
          </a:p>
        </p:txBody>
      </p:sp>
    </p:spTree>
    <p:extLst>
      <p:ext uri="{BB962C8B-B14F-4D97-AF65-F5344CB8AC3E}">
        <p14:creationId xmlns:p14="http://schemas.microsoft.com/office/powerpoint/2010/main" val="92149632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Kaavio 3">
            <a:extLst>
              <a:ext uri="{FF2B5EF4-FFF2-40B4-BE49-F238E27FC236}">
                <a16:creationId xmlns:a16="http://schemas.microsoft.com/office/drawing/2014/main" id="{C11C88D3-F989-41FB-93E1-51ACFF3BAF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3376012"/>
              </p:ext>
            </p:extLst>
          </p:nvPr>
        </p:nvGraphicFramePr>
        <p:xfrm>
          <a:off x="21051" y="980728"/>
          <a:ext cx="8856985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Kaavio 4">
            <a:extLst>
              <a:ext uri="{FF2B5EF4-FFF2-40B4-BE49-F238E27FC236}">
                <a16:creationId xmlns:a16="http://schemas.microsoft.com/office/drawing/2014/main" id="{831D47E4-124A-48B4-9C5D-0312C3A89E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5763889"/>
              </p:ext>
            </p:extLst>
          </p:nvPr>
        </p:nvGraphicFramePr>
        <p:xfrm>
          <a:off x="8845444" y="927574"/>
          <a:ext cx="2670313" cy="5165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Otsikko 3">
            <a:extLst>
              <a:ext uri="{FF2B5EF4-FFF2-40B4-BE49-F238E27FC236}">
                <a16:creationId xmlns:a16="http://schemas.microsoft.com/office/drawing/2014/main" id="{5916F5DC-BCB3-4E63-8742-91367BA3DFB2}"/>
              </a:ext>
            </a:extLst>
          </p:cNvPr>
          <p:cNvSpPr txBox="1"/>
          <p:nvPr/>
        </p:nvSpPr>
        <p:spPr>
          <a:xfrm>
            <a:off x="609600" y="274639"/>
            <a:ext cx="10972800" cy="70608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08173" rtl="0" eaLnBrk="1" latinLnBrk="0" hangingPunct="1">
              <a:spcBef>
                <a:spcPct val="0"/>
              </a:spcBef>
              <a:buNone/>
              <a:defRPr sz="39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ct val="0"/>
              </a:spcAft>
            </a:pPr>
            <a:r>
              <a:rPr lang="fi-FI" sz="3000"/>
              <a:t>Oma työkyky</a:t>
            </a:r>
          </a:p>
        </p:txBody>
      </p:sp>
    </p:spTree>
    <p:extLst>
      <p:ext uri="{BB962C8B-B14F-4D97-AF65-F5344CB8AC3E}">
        <p14:creationId xmlns:p14="http://schemas.microsoft.com/office/powerpoint/2010/main" val="212978869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Kaavio 3">
            <a:extLst>
              <a:ext uri="{FF2B5EF4-FFF2-40B4-BE49-F238E27FC236}">
                <a16:creationId xmlns:a16="http://schemas.microsoft.com/office/drawing/2014/main" id="{C11C88D3-F989-41FB-93E1-51ACFF3BAF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2795688"/>
              </p:ext>
            </p:extLst>
          </p:nvPr>
        </p:nvGraphicFramePr>
        <p:xfrm>
          <a:off x="119336" y="1412776"/>
          <a:ext cx="8758700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Kaavio 4">
            <a:extLst>
              <a:ext uri="{FF2B5EF4-FFF2-40B4-BE49-F238E27FC236}">
                <a16:creationId xmlns:a16="http://schemas.microsoft.com/office/drawing/2014/main" id="{831D47E4-124A-48B4-9C5D-0312C3A89E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725045"/>
              </p:ext>
            </p:extLst>
          </p:nvPr>
        </p:nvGraphicFramePr>
        <p:xfrm>
          <a:off x="8878036" y="1340768"/>
          <a:ext cx="2637721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Otsikko 3">
            <a:extLst>
              <a:ext uri="{FF2B5EF4-FFF2-40B4-BE49-F238E27FC236}">
                <a16:creationId xmlns:a16="http://schemas.microsoft.com/office/drawing/2014/main" id="{A5C88EDD-EC38-4D35-BD9D-4513A5913252}"/>
              </a:ext>
            </a:extLst>
          </p:cNvPr>
          <p:cNvSpPr txBox="1"/>
          <p:nvPr/>
        </p:nvSpPr>
        <p:spPr>
          <a:xfrm>
            <a:off x="609600" y="274639"/>
            <a:ext cx="10972800" cy="70608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08173" rtl="0" eaLnBrk="1" latinLnBrk="0" hangingPunct="1">
              <a:spcBef>
                <a:spcPct val="0"/>
              </a:spcBef>
              <a:buNone/>
              <a:defRPr sz="39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ct val="0"/>
              </a:spcAft>
            </a:pPr>
            <a:r>
              <a:rPr lang="fi-FI" sz="3000"/>
              <a:t>Ilmapiiri ja yhteistyö</a:t>
            </a:r>
          </a:p>
        </p:txBody>
      </p:sp>
    </p:spTree>
    <p:extLst>
      <p:ext uri="{BB962C8B-B14F-4D97-AF65-F5344CB8AC3E}">
        <p14:creationId xmlns:p14="http://schemas.microsoft.com/office/powerpoint/2010/main" val="3337467110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1.08.14"/>
  <p:tag name="AS_TITLE" val="Aspose.Slides for .NET 4.0 Client Profile"/>
  <p:tag name="AS_VERSION" val="21.8"/>
</p:tagLst>
</file>

<file path=ppt/theme/theme1.xml><?xml version="1.0" encoding="utf-8"?>
<a:theme xmlns:a="http://schemas.openxmlformats.org/drawingml/2006/main" name="Feelb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arina">
      <a:majorFont>
        <a:latin typeface="Calisto MT"/>
        <a:ea typeface="Calisto MT"/>
        <a:cs typeface="Arial"/>
        <a:font script="Jpan" typeface="ＭＳ Ｐ明朝"/>
        <a:font script="Hans" typeface="宋体"/>
        <a:font script="Hant" typeface="新細明體"/>
      </a:majorFont>
      <a:minorFont>
        <a:latin typeface="Calisto MT"/>
        <a:ea typeface="Calisto MT"/>
        <a:cs typeface="Arial"/>
        <a:font script="Jpan" typeface="ＭＳ Ｐ明朝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eelback" id="{D5D87B34-08F3-428F-A206-3EDC15CEAF15}" vid="{A0745DC6-A7FD-43FB-A538-5280188D4D31}"/>
    </a:ext>
  </a:extLst>
</a:theme>
</file>

<file path=ppt/theme/theme2.xml><?xml version="1.0" encoding="utf-8"?>
<a:theme xmlns:a="http://schemas.openxmlformats.org/drawingml/2006/main" name="feelback_master_styles_1019">
  <a:themeElements>
    <a:clrScheme name="Custom 1">
      <a:dk1>
        <a:sysClr val="windowText" lastClr="000000"/>
      </a:dk1>
      <a:lt1>
        <a:sysClr val="window" lastClr="FFFFFF"/>
      </a:lt1>
      <a:dk2>
        <a:srgbClr val="666666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P">
    <a:dk1>
      <a:srgbClr val="323232"/>
    </a:dk1>
    <a:lt1>
      <a:sysClr val="window" lastClr="FFFFFF"/>
    </a:lt1>
    <a:dk2>
      <a:srgbClr val="6E6E6E"/>
    </a:dk2>
    <a:lt2>
      <a:srgbClr val="DCDCDC"/>
    </a:lt2>
    <a:accent1>
      <a:srgbClr val="FF6A10"/>
    </a:accent1>
    <a:accent2>
      <a:srgbClr val="969696"/>
    </a:accent2>
    <a:accent3>
      <a:srgbClr val="DCDCDC"/>
    </a:accent3>
    <a:accent4>
      <a:srgbClr val="6E6E6E"/>
    </a:accent4>
    <a:accent5>
      <a:srgbClr val="D00000"/>
    </a:accent5>
    <a:accent6>
      <a:srgbClr val="FFB900"/>
    </a:accent6>
    <a:hlink>
      <a:srgbClr val="6E6E6E"/>
    </a:hlink>
    <a:folHlink>
      <a:srgbClr val="6E6E6E"/>
    </a:folHlink>
  </a:clrScheme>
  <a:fontScheme name="OP">
    <a:majorFont>
      <a:latin typeface="OP Chevin Pro Light"/>
      <a:ea typeface="OP Chevin Pro Light"/>
      <a:cs typeface="Arial"/>
    </a:majorFont>
    <a:minorFont>
      <a:latin typeface="OP Chevin Pro Light"/>
      <a:ea typeface="OP Chevin Pro Light"/>
      <a:cs typeface="Arial"/>
    </a:minorFont>
  </a:fontScheme>
  <a:fmtScheme name="Office 2007-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666666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Tarina">
    <a:majorFont>
      <a:latin typeface="Calisto MT"/>
      <a:ea typeface="Calisto MT"/>
      <a:cs typeface="Arial"/>
      <a:font script="Jpan" typeface="ＭＳ Ｐ明朝"/>
      <a:font script="Hans" typeface="宋体"/>
      <a:font script="Hant" typeface="新細明體"/>
    </a:majorFont>
    <a:minorFont>
      <a:latin typeface="Calisto MT"/>
      <a:ea typeface="Calisto MT"/>
      <a:cs typeface="Arial"/>
      <a:font script="Jpan" typeface="ＭＳ Ｐ明朝"/>
      <a:font script="Hans" typeface="宋体"/>
      <a:font script="Hant" typeface="新細明體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666666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Tarina">
    <a:majorFont>
      <a:latin typeface="Calisto MT"/>
      <a:ea typeface="Calisto MT"/>
      <a:cs typeface="Arial"/>
      <a:font script="Jpan" typeface="ＭＳ Ｐ明朝"/>
      <a:font script="Hans" typeface="宋体"/>
      <a:font script="Hant" typeface="新細明體"/>
    </a:majorFont>
    <a:minorFont>
      <a:latin typeface="Calisto MT"/>
      <a:ea typeface="Calisto MT"/>
      <a:cs typeface="Arial"/>
      <a:font script="Jpan" typeface="ＭＳ Ｐ明朝"/>
      <a:font script="Hans" typeface="宋体"/>
      <a:font script="Hant" typeface="新細明體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Tarina">
    <a:majorFont>
      <a:latin typeface="Calisto MT"/>
      <a:ea typeface="Calisto MT"/>
      <a:cs typeface="Arial"/>
      <a:font script="Jpan" typeface="ＭＳ Ｐ明朝"/>
      <a:font script="Hans" typeface="宋体"/>
      <a:font script="Hant" typeface="新細明體"/>
    </a:majorFont>
    <a:minorFont>
      <a:latin typeface="Calisto MT"/>
      <a:ea typeface="Calisto MT"/>
      <a:cs typeface="Arial"/>
      <a:font script="Jpan" typeface="ＭＳ Ｐ明朝"/>
      <a:font script="Hans" typeface="宋体"/>
      <a:font script="Hant" typeface="新細明體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Tarina">
    <a:majorFont>
      <a:latin typeface="Calisto MT"/>
      <a:ea typeface="Calisto MT"/>
      <a:cs typeface="Arial"/>
      <a:font script="Jpan" typeface="ＭＳ Ｐ明朝"/>
      <a:font script="Hans" typeface="宋体"/>
      <a:font script="Hant" typeface="新細明體"/>
    </a:majorFont>
    <a:minorFont>
      <a:latin typeface="Calisto MT"/>
      <a:ea typeface="Calisto MT"/>
      <a:cs typeface="Arial"/>
      <a:font script="Jpan" typeface="ＭＳ Ｐ明朝"/>
      <a:font script="Hans" typeface="宋体"/>
      <a:font script="Hant" typeface="新細明體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Tarina">
    <a:majorFont>
      <a:latin typeface="Calisto MT"/>
      <a:ea typeface="Calisto MT"/>
      <a:cs typeface="Arial"/>
      <a:font script="Jpan" typeface="ＭＳ Ｐ明朝"/>
      <a:font script="Hans" typeface="宋体"/>
      <a:font script="Hant" typeface="新細明體"/>
    </a:majorFont>
    <a:minorFont>
      <a:latin typeface="Calisto MT"/>
      <a:ea typeface="Calisto MT"/>
      <a:cs typeface="Arial"/>
      <a:font script="Jpan" typeface="ＭＳ Ｐ明朝"/>
      <a:font script="Hans" typeface="宋体"/>
      <a:font script="Hant" typeface="新細明體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Tarina">
    <a:majorFont>
      <a:latin typeface="Calisto MT"/>
      <a:ea typeface="Calisto MT"/>
      <a:cs typeface="Arial"/>
      <a:font script="Jpan" typeface="ＭＳ Ｐ明朝"/>
      <a:font script="Hans" typeface="宋体"/>
      <a:font script="Hant" typeface="新細明體"/>
    </a:majorFont>
    <a:minorFont>
      <a:latin typeface="Calisto MT"/>
      <a:ea typeface="Calisto MT"/>
      <a:cs typeface="Arial"/>
      <a:font script="Jpan" typeface="ＭＳ Ｐ明朝"/>
      <a:font script="Hans" typeface="宋体"/>
      <a:font script="Hant" typeface="新細明體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Tarina">
    <a:majorFont>
      <a:latin typeface="Calisto MT"/>
      <a:ea typeface="Calisto MT"/>
      <a:cs typeface="Arial"/>
      <a:font script="Jpan" typeface="ＭＳ Ｐ明朝"/>
      <a:font script="Hans" typeface="宋体"/>
      <a:font script="Hant" typeface="新細明體"/>
    </a:majorFont>
    <a:minorFont>
      <a:latin typeface="Calisto MT"/>
      <a:ea typeface="Calisto MT"/>
      <a:cs typeface="Arial"/>
      <a:font script="Jpan" typeface="ＭＳ Ｐ明朝"/>
      <a:font script="Hans" typeface="宋体"/>
      <a:font script="Hant" typeface="新細明體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Tarina">
    <a:majorFont>
      <a:latin typeface="Calisto MT"/>
      <a:ea typeface="Calisto MT"/>
      <a:cs typeface="Arial"/>
      <a:font script="Jpan" typeface="ＭＳ Ｐ明朝"/>
      <a:font script="Hans" typeface="宋体"/>
      <a:font script="Hant" typeface="新細明體"/>
    </a:majorFont>
    <a:minorFont>
      <a:latin typeface="Calisto MT"/>
      <a:ea typeface="Calisto MT"/>
      <a:cs typeface="Arial"/>
      <a:font script="Jpan" typeface="ＭＳ Ｐ明朝"/>
      <a:font script="Hans" typeface="宋体"/>
      <a:font script="Hant" typeface="新細明體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P">
    <a:dk1>
      <a:srgbClr val="323232"/>
    </a:dk1>
    <a:lt1>
      <a:sysClr val="window" lastClr="FFFFFF"/>
    </a:lt1>
    <a:dk2>
      <a:srgbClr val="6E6E6E"/>
    </a:dk2>
    <a:lt2>
      <a:srgbClr val="DCDCDC"/>
    </a:lt2>
    <a:accent1>
      <a:srgbClr val="FF6A10"/>
    </a:accent1>
    <a:accent2>
      <a:srgbClr val="969696"/>
    </a:accent2>
    <a:accent3>
      <a:srgbClr val="DCDCDC"/>
    </a:accent3>
    <a:accent4>
      <a:srgbClr val="6E6E6E"/>
    </a:accent4>
    <a:accent5>
      <a:srgbClr val="D00000"/>
    </a:accent5>
    <a:accent6>
      <a:srgbClr val="FFB900"/>
    </a:accent6>
    <a:hlink>
      <a:srgbClr val="6E6E6E"/>
    </a:hlink>
    <a:folHlink>
      <a:srgbClr val="6E6E6E"/>
    </a:folHlink>
  </a:clrScheme>
  <a:fontScheme name="OP">
    <a:majorFont>
      <a:latin typeface="OP Chevin Pro Light"/>
      <a:ea typeface="OP Chevin Pro Light"/>
      <a:cs typeface="Arial"/>
    </a:majorFont>
    <a:minorFont>
      <a:latin typeface="OP Chevin Pro Light"/>
      <a:ea typeface="OP Chevin Pro Light"/>
      <a:cs typeface="Arial"/>
    </a:minorFont>
  </a:fontScheme>
  <a:fmtScheme name="Office 2007-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P">
    <a:dk1>
      <a:srgbClr val="323232"/>
    </a:dk1>
    <a:lt1>
      <a:sysClr val="window" lastClr="FFFFFF"/>
    </a:lt1>
    <a:dk2>
      <a:srgbClr val="6E6E6E"/>
    </a:dk2>
    <a:lt2>
      <a:srgbClr val="DCDCDC"/>
    </a:lt2>
    <a:accent1>
      <a:srgbClr val="FF6A10"/>
    </a:accent1>
    <a:accent2>
      <a:srgbClr val="969696"/>
    </a:accent2>
    <a:accent3>
      <a:srgbClr val="DCDCDC"/>
    </a:accent3>
    <a:accent4>
      <a:srgbClr val="6E6E6E"/>
    </a:accent4>
    <a:accent5>
      <a:srgbClr val="D00000"/>
    </a:accent5>
    <a:accent6>
      <a:srgbClr val="FFB900"/>
    </a:accent6>
    <a:hlink>
      <a:srgbClr val="6E6E6E"/>
    </a:hlink>
    <a:folHlink>
      <a:srgbClr val="6E6E6E"/>
    </a:folHlink>
  </a:clrScheme>
  <a:fontScheme name="OP">
    <a:majorFont>
      <a:latin typeface="OP Chevin Pro Light"/>
      <a:ea typeface="OP Chevin Pro Light"/>
      <a:cs typeface="Arial"/>
    </a:majorFont>
    <a:minorFont>
      <a:latin typeface="OP Chevin Pro Light"/>
      <a:ea typeface="OP Chevin Pro Light"/>
      <a:cs typeface="Arial"/>
    </a:minorFont>
  </a:fontScheme>
  <a:fmtScheme name="Office 2007-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666666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Tarina">
    <a:majorFont>
      <a:latin typeface="Calisto MT"/>
      <a:ea typeface="Calisto MT"/>
      <a:cs typeface="Arial"/>
      <a:font script="Jpan" typeface="ＭＳ Ｐ明朝"/>
      <a:font script="Hans" typeface="宋体"/>
      <a:font script="Hant" typeface="新細明體"/>
    </a:majorFont>
    <a:minorFont>
      <a:latin typeface="Calisto MT"/>
      <a:ea typeface="Calisto MT"/>
      <a:cs typeface="Arial"/>
      <a:font script="Jpan" typeface="ＭＳ Ｐ明朝"/>
      <a:font script="Hans" typeface="宋体"/>
      <a:font script="Hant" typeface="新細明體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666666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Tarina">
    <a:majorFont>
      <a:latin typeface="Calisto MT"/>
      <a:ea typeface="Calisto MT"/>
      <a:cs typeface="Arial"/>
      <a:font script="Jpan" typeface="ＭＳ Ｐ明朝"/>
      <a:font script="Hans" typeface="宋体"/>
      <a:font script="Hant" typeface="新細明體"/>
    </a:majorFont>
    <a:minorFont>
      <a:latin typeface="Calisto MT"/>
      <a:ea typeface="Calisto MT"/>
      <a:cs typeface="Arial"/>
      <a:font script="Jpan" typeface="ＭＳ Ｐ明朝"/>
      <a:font script="Hans" typeface="宋体"/>
      <a:font script="Hant" typeface="新細明體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666666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Tarina">
    <a:majorFont>
      <a:latin typeface="Calisto MT"/>
      <a:ea typeface="Calisto MT"/>
      <a:cs typeface="Arial"/>
      <a:font script="Jpan" typeface="ＭＳ Ｐ明朝"/>
      <a:font script="Hans" typeface="宋体"/>
      <a:font script="Hant" typeface="新細明體"/>
    </a:majorFont>
    <a:minorFont>
      <a:latin typeface="Calisto MT"/>
      <a:ea typeface="Calisto MT"/>
      <a:cs typeface="Arial"/>
      <a:font script="Jpan" typeface="ＭＳ Ｐ明朝"/>
      <a:font script="Hans" typeface="宋体"/>
      <a:font script="Hant" typeface="新細明體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6685</TotalTime>
  <Words>287</Words>
  <Application>Microsoft Office PowerPoint</Application>
  <PresentationFormat>Laajakuva</PresentationFormat>
  <Paragraphs>73</Paragraphs>
  <Slides>16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16</vt:i4>
      </vt:variant>
    </vt:vector>
  </HeadingPairs>
  <TitlesOfParts>
    <vt:vector size="21" baseType="lpstr">
      <vt:lpstr>Arial</vt:lpstr>
      <vt:lpstr>Calibri</vt:lpstr>
      <vt:lpstr>Wingdings</vt:lpstr>
      <vt:lpstr>Feelback</vt:lpstr>
      <vt:lpstr>feelback_master_styles_1019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OPTIO: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Olli Lehtola</dc:creator>
  <cp:lastModifiedBy>Olli Lehtola</cp:lastModifiedBy>
  <cp:revision>143</cp:revision>
  <dcterms:modified xsi:type="dcterms:W3CDTF">2021-10-06T09:49:25Z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DOID">
    <vt:i4>204970</vt:i4>
  </property>
</Properties>
</file>